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57" r:id="rId4"/>
    <p:sldId id="280" r:id="rId5"/>
    <p:sldId id="277" r:id="rId6"/>
    <p:sldId id="259" r:id="rId7"/>
    <p:sldId id="278" r:id="rId8"/>
    <p:sldId id="286" r:id="rId9"/>
    <p:sldId id="264" r:id="rId10"/>
    <p:sldId id="288" r:id="rId11"/>
    <p:sldId id="281" r:id="rId12"/>
    <p:sldId id="260" r:id="rId13"/>
    <p:sldId id="273" r:id="rId14"/>
    <p:sldId id="263" r:id="rId15"/>
    <p:sldId id="272" r:id="rId16"/>
    <p:sldId id="262" r:id="rId17"/>
    <p:sldId id="274" r:id="rId18"/>
    <p:sldId id="267" r:id="rId19"/>
    <p:sldId id="266" r:id="rId20"/>
    <p:sldId id="265" r:id="rId21"/>
    <p:sldId id="282" r:id="rId22"/>
    <p:sldId id="284" r:id="rId23"/>
    <p:sldId id="285" r:id="rId24"/>
    <p:sldId id="290" r:id="rId25"/>
    <p:sldId id="283" r:id="rId2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32105-2792-4DCC-AAC9-19FBAF570A52}" type="datetimeFigureOut">
              <a:rPr lang="hu-HU" smtClean="0"/>
              <a:t>2019.01.14.</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7C5C8-7E50-450F-B74C-7FF99C9AD670}" type="slidenum">
              <a:rPr lang="hu-HU" smtClean="0"/>
              <a:t>‹#›</a:t>
            </a:fld>
            <a:endParaRPr lang="hu-HU"/>
          </a:p>
        </p:txBody>
      </p:sp>
    </p:spTree>
    <p:extLst>
      <p:ext uri="{BB962C8B-B14F-4D97-AF65-F5344CB8AC3E}">
        <p14:creationId xmlns:p14="http://schemas.microsoft.com/office/powerpoint/2010/main" val="408433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STEAM is an educational approach to learning that uses Science, Technology, Engineering, the Arts and Mathematics as access points for guiding student inquiry, dialogue, and critical thinking. The end results are students who take thoughtful risks, engage in experiential learning, persist in problem-solving, embrace collaboration, and work through the creative process. These are the innovators, educators, leaders, and learners of the 21st century!</a:t>
            </a:r>
          </a:p>
          <a:p>
            <a:endParaRPr lang="hu-HU" dirty="0"/>
          </a:p>
        </p:txBody>
      </p:sp>
      <p:sp>
        <p:nvSpPr>
          <p:cNvPr id="4" name="Dia számának helye 3"/>
          <p:cNvSpPr>
            <a:spLocks noGrp="1"/>
          </p:cNvSpPr>
          <p:nvPr>
            <p:ph type="sldNum" sz="quarter" idx="10"/>
          </p:nvPr>
        </p:nvSpPr>
        <p:spPr/>
        <p:txBody>
          <a:bodyPr/>
          <a:lstStyle/>
          <a:p>
            <a:fld id="{9967C5C8-7E50-450F-B74C-7FF99C9AD670}" type="slidenum">
              <a:rPr lang="hu-HU" smtClean="0"/>
              <a:t>18</a:t>
            </a:fld>
            <a:endParaRPr lang="hu-HU"/>
          </a:p>
        </p:txBody>
      </p:sp>
    </p:spTree>
    <p:extLst>
      <p:ext uri="{BB962C8B-B14F-4D97-AF65-F5344CB8AC3E}">
        <p14:creationId xmlns:p14="http://schemas.microsoft.com/office/powerpoint/2010/main" val="9759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967C5C8-7E50-450F-B74C-7FF99C9AD670}" type="slidenum">
              <a:rPr lang="hu-HU" smtClean="0"/>
              <a:t>19</a:t>
            </a:fld>
            <a:endParaRPr lang="hu-HU"/>
          </a:p>
        </p:txBody>
      </p:sp>
    </p:spTree>
    <p:extLst>
      <p:ext uri="{BB962C8B-B14F-4D97-AF65-F5344CB8AC3E}">
        <p14:creationId xmlns:p14="http://schemas.microsoft.com/office/powerpoint/2010/main" val="119871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5E523521-1868-4851-A8E3-7C05ACB50D58}" type="slidenum">
              <a:rPr lang="hu-HU" smtClean="0"/>
              <a:t>24</a:t>
            </a:fld>
            <a:endParaRPr lang="hu-HU"/>
          </a:p>
        </p:txBody>
      </p:sp>
    </p:spTree>
    <p:extLst>
      <p:ext uri="{BB962C8B-B14F-4D97-AF65-F5344CB8AC3E}">
        <p14:creationId xmlns:p14="http://schemas.microsoft.com/office/powerpoint/2010/main" val="306596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AF1FFC4-AC4A-4F16-BC14-1FFFC8F285BF}" type="datetimeFigureOut">
              <a:rPr lang="hu-HU" smtClean="0"/>
              <a:t>2019.01.14.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183402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F1FFC4-AC4A-4F16-BC14-1FFFC8F285BF}" type="datetimeFigureOut">
              <a:rPr lang="hu-HU" smtClean="0"/>
              <a:t>2019.01.14.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07722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F1FFC4-AC4A-4F16-BC14-1FFFC8F285BF}" type="datetimeFigureOut">
              <a:rPr lang="hu-HU" smtClean="0"/>
              <a:t>2019.01.14.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13617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AF1FFC4-AC4A-4F16-BC14-1FFFC8F285BF}" type="datetimeFigureOut">
              <a:rPr lang="hu-HU" smtClean="0"/>
              <a:t>2019.01.14.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41124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AF1FFC4-AC4A-4F16-BC14-1FFFC8F285BF}" type="datetimeFigureOut">
              <a:rPr lang="hu-HU" smtClean="0"/>
              <a:t>2019.01.14.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99276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AF1FFC4-AC4A-4F16-BC14-1FFFC8F285BF}" type="datetimeFigureOut">
              <a:rPr lang="hu-HU" smtClean="0"/>
              <a:t>2019.01.14.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63000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AF1FFC4-AC4A-4F16-BC14-1FFFC8F285BF}" type="datetimeFigureOut">
              <a:rPr lang="hu-HU" smtClean="0"/>
              <a:t>2019.01.14.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354937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AF1FFC4-AC4A-4F16-BC14-1FFFC8F285BF}" type="datetimeFigureOut">
              <a:rPr lang="hu-HU" smtClean="0"/>
              <a:t>2019.01.14.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79094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AF1FFC4-AC4A-4F16-BC14-1FFFC8F285BF}" type="datetimeFigureOut">
              <a:rPr lang="hu-HU" smtClean="0"/>
              <a:t>2019.01.14.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89421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AF1FFC4-AC4A-4F16-BC14-1FFFC8F285BF}" type="datetimeFigureOut">
              <a:rPr lang="hu-HU" smtClean="0"/>
              <a:t>2019.01.14.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988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AAF1FFC4-AC4A-4F16-BC14-1FFFC8F285BF}" type="datetimeFigureOut">
              <a:rPr lang="hu-HU" smtClean="0"/>
              <a:t>2019.01.14.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E203029-F2DE-43E2-BC9E-900953AEB369}" type="slidenum">
              <a:rPr lang="hu-HU" smtClean="0"/>
              <a:t>‹#›</a:t>
            </a:fld>
            <a:endParaRPr lang="hu-HU"/>
          </a:p>
        </p:txBody>
      </p:sp>
    </p:spTree>
    <p:extLst>
      <p:ext uri="{BB962C8B-B14F-4D97-AF65-F5344CB8AC3E}">
        <p14:creationId xmlns:p14="http://schemas.microsoft.com/office/powerpoint/2010/main" val="220558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1FFC4-AC4A-4F16-BC14-1FFFC8F285BF}" type="datetimeFigureOut">
              <a:rPr lang="hu-HU" smtClean="0"/>
              <a:t>2019.01.14.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3029-F2DE-43E2-BC9E-900953AEB369}" type="slidenum">
              <a:rPr lang="hu-HU" smtClean="0"/>
              <a:t>‹#›</a:t>
            </a:fld>
            <a:endParaRPr lang="hu-HU"/>
          </a:p>
        </p:txBody>
      </p:sp>
    </p:spTree>
    <p:extLst>
      <p:ext uri="{BB962C8B-B14F-4D97-AF65-F5344CB8AC3E}">
        <p14:creationId xmlns:p14="http://schemas.microsoft.com/office/powerpoint/2010/main" val="223447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dmi.uns.ac.rs/cadgme2012/index.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cadgme2014.cermat.or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adgme.ms.sapientia.ro/index.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mcs.math.unideb.h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dn.teaching.ro/" TargetMode="External"/><Relationship Id="rId5" Type="http://schemas.openxmlformats.org/officeDocument/2006/relationships/hyperlink" Target="https://php.radford.edu/~ejmt/" TargetMode="External"/><Relationship Id="rId4" Type="http://schemas.openxmlformats.org/officeDocument/2006/relationships/hyperlink" Target="https://www.fose1.plymouth.ac.uk/mathematics_education/IJTME/journal.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uc.pt/en/congressos/cadgme201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hyperlink" Target="https://cadgme2007.mik.pte.h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risc.jku.at/conferences/cadgme2009/?content=general"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home.pf.jcu.cz/~cadgme201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1032328" y="145775"/>
            <a:ext cx="10126001" cy="1860826"/>
          </a:xfrm>
        </p:spPr>
        <p:txBody>
          <a:bodyPr>
            <a:noAutofit/>
          </a:bodyPr>
          <a:lstStyle/>
          <a:p>
            <a:r>
              <a:rPr lang="en-US" altLang="hu-HU" sz="3200" b="1" dirty="0" smtClean="0">
                <a:solidFill>
                  <a:prstClr val="black"/>
                </a:solidFill>
                <a:latin typeface="Calibri Light" panose="020F0302020204030204" pitchFamily="34" charset="0"/>
                <a:ea typeface="Times New Roman" panose="02020603050405020304" pitchFamily="18" charset="0"/>
                <a:cs typeface="+mn-cs"/>
              </a:rPr>
              <a:t>Computer </a:t>
            </a:r>
            <a:r>
              <a:rPr lang="en-US" altLang="hu-HU" sz="3200" b="1" dirty="0">
                <a:solidFill>
                  <a:prstClr val="black"/>
                </a:solidFill>
                <a:latin typeface="Calibri Light" panose="020F0302020204030204" pitchFamily="34" charset="0"/>
                <a:ea typeface="Times New Roman" panose="02020603050405020304" pitchFamily="18" charset="0"/>
                <a:cs typeface="+mn-cs"/>
              </a:rPr>
              <a:t>Algebra- and Dynamic Geometry </a:t>
            </a:r>
            <a:r>
              <a:rPr lang="en-US" altLang="hu-HU" sz="3200" b="1" dirty="0" smtClean="0">
                <a:solidFill>
                  <a:prstClr val="black"/>
                </a:solidFill>
                <a:latin typeface="Calibri Light" panose="020F0302020204030204" pitchFamily="34" charset="0"/>
                <a:ea typeface="Times New Roman" panose="02020603050405020304" pitchFamily="18" charset="0"/>
                <a:cs typeface="+mn-cs"/>
              </a:rPr>
              <a:t>Systems in Mathematics </a:t>
            </a:r>
            <a:r>
              <a:rPr lang="en-US" altLang="hu-HU" sz="3200" b="1" dirty="0">
                <a:solidFill>
                  <a:prstClr val="black"/>
                </a:solidFill>
                <a:latin typeface="Calibri Light" panose="020F0302020204030204" pitchFamily="34" charset="0"/>
                <a:ea typeface="Times New Roman" panose="02020603050405020304" pitchFamily="18" charset="0"/>
                <a:cs typeface="+mn-cs"/>
              </a:rPr>
              <a:t>Education </a:t>
            </a:r>
            <a:r>
              <a:rPr lang="hu-HU" altLang="hu-HU" sz="3200" b="1" dirty="0">
                <a:solidFill>
                  <a:prstClr val="black"/>
                </a:solidFill>
                <a:latin typeface="Calibri Light" panose="020F0302020204030204" pitchFamily="34" charset="0"/>
                <a:ea typeface="Times New Roman" panose="02020603050405020304" pitchFamily="18" charset="0"/>
                <a:cs typeface="+mn-cs"/>
              </a:rPr>
              <a:t>(</a:t>
            </a:r>
            <a:r>
              <a:rPr lang="hu-HU" sz="3200" b="1" dirty="0" smtClean="0">
                <a:latin typeface="Calibri Light" panose="020F0302020204030204" pitchFamily="34" charset="0"/>
              </a:rPr>
              <a:t>CADGME) </a:t>
            </a:r>
            <a:br>
              <a:rPr lang="hu-HU" sz="3200" b="1" dirty="0" smtClean="0">
                <a:latin typeface="Calibri Light" panose="020F0302020204030204" pitchFamily="34" charset="0"/>
              </a:rPr>
            </a:br>
            <a:r>
              <a:rPr lang="hu-HU" sz="3200" b="1" dirty="0" err="1" smtClean="0">
                <a:latin typeface="Calibri Light" panose="020F0302020204030204" pitchFamily="34" charset="0"/>
              </a:rPr>
              <a:t>Conferences</a:t>
            </a:r>
            <a:r>
              <a:rPr lang="hu-HU" sz="3200" b="1" dirty="0" smtClean="0">
                <a:latin typeface="Calibri Light" panose="020F0302020204030204" pitchFamily="34" charset="0"/>
              </a:rPr>
              <a:t/>
            </a:r>
            <a:br>
              <a:rPr lang="hu-HU" sz="3200" b="1" dirty="0" smtClean="0">
                <a:latin typeface="Calibri Light" panose="020F0302020204030204" pitchFamily="34" charset="0"/>
              </a:rPr>
            </a:br>
            <a:r>
              <a:rPr lang="en-US" sz="3200" b="1" dirty="0" smtClean="0"/>
              <a:t>from </a:t>
            </a:r>
            <a:r>
              <a:rPr lang="en-US" sz="3200" b="1" dirty="0"/>
              <a:t>the beginning to the present and future, goals, </a:t>
            </a:r>
            <a:r>
              <a:rPr lang="en-US" sz="3200" b="1" dirty="0" smtClean="0"/>
              <a:t>topics </a:t>
            </a:r>
            <a:endParaRPr lang="hu-HU" sz="3200" b="1" dirty="0">
              <a:latin typeface="Calibri Light" panose="020F0302020204030204" pitchFamily="34" charset="0"/>
            </a:endParaRPr>
          </a:p>
        </p:txBody>
      </p:sp>
      <p:sp>
        <p:nvSpPr>
          <p:cNvPr id="11" name="Szövegdoboz 10"/>
          <p:cNvSpPr txBox="1"/>
          <p:nvPr/>
        </p:nvSpPr>
        <p:spPr>
          <a:xfrm>
            <a:off x="1032329" y="2870155"/>
            <a:ext cx="8928100" cy="3416320"/>
          </a:xfrm>
          <a:prstGeom prst="rect">
            <a:avLst/>
          </a:prstGeom>
          <a:noFill/>
        </p:spPr>
        <p:txBody>
          <a:bodyPr wrap="square" rtlCol="0">
            <a:spAutoFit/>
          </a:bodyPr>
          <a:lstStyle/>
          <a:p>
            <a:r>
              <a:rPr lang="hu-HU" dirty="0" smtClean="0"/>
              <a:t/>
            </a:r>
            <a:br>
              <a:rPr lang="hu-HU" dirty="0" smtClean="0"/>
            </a:br>
            <a:r>
              <a:rPr lang="en-US" dirty="0" smtClean="0"/>
              <a:t>We </a:t>
            </a:r>
            <a:r>
              <a:rPr lang="en-US" dirty="0"/>
              <a:t>have </a:t>
            </a:r>
            <a:r>
              <a:rPr lang="en-US" dirty="0" smtClean="0"/>
              <a:t>established</a:t>
            </a:r>
            <a:r>
              <a:rPr lang="hu-HU" dirty="0" smtClean="0"/>
              <a:t> </a:t>
            </a:r>
            <a:r>
              <a:rPr lang="hu-HU" dirty="0" err="1" smtClean="0"/>
              <a:t>-together</a:t>
            </a:r>
            <a:r>
              <a:rPr lang="hu-HU" dirty="0" smtClean="0"/>
              <a:t> </a:t>
            </a:r>
            <a:r>
              <a:rPr lang="hu-HU" dirty="0" err="1" smtClean="0"/>
              <a:t>with</a:t>
            </a:r>
            <a:r>
              <a:rPr lang="hu-HU" dirty="0" smtClean="0"/>
              <a:t> Zsolt </a:t>
            </a:r>
            <a:r>
              <a:rPr lang="hu-HU" dirty="0" err="1" smtClean="0"/>
              <a:t>Lavicza-</a:t>
            </a:r>
            <a:r>
              <a:rPr lang="en-US" dirty="0" smtClean="0"/>
              <a:t> </a:t>
            </a:r>
            <a:r>
              <a:rPr lang="hu-HU" dirty="0" err="1" smtClean="0"/>
              <a:t>four</a:t>
            </a:r>
            <a:r>
              <a:rPr lang="en-US" dirty="0" smtClean="0"/>
              <a:t> </a:t>
            </a:r>
            <a:r>
              <a:rPr lang="en-US" dirty="0"/>
              <a:t>main goals for our </a:t>
            </a:r>
            <a:r>
              <a:rPr lang="hu-HU" dirty="0" smtClean="0"/>
              <a:t>CADGME </a:t>
            </a:r>
            <a:r>
              <a:rPr lang="en-US" dirty="0" smtClean="0"/>
              <a:t>conference:</a:t>
            </a:r>
            <a:endParaRPr lang="hu-HU" dirty="0" smtClean="0"/>
          </a:p>
          <a:p>
            <a:pPr marL="285750" indent="-285750">
              <a:buFont typeface="Arial" panose="020B0604020202020204" pitchFamily="34" charset="0"/>
              <a:buChar char="•"/>
            </a:pPr>
            <a:r>
              <a:rPr lang="hu-HU" dirty="0" smtClean="0"/>
              <a:t>t</a:t>
            </a:r>
            <a:r>
              <a:rPr lang="en-US" dirty="0" smtClean="0"/>
              <a:t>o </a:t>
            </a:r>
            <a:r>
              <a:rPr lang="en-US" dirty="0"/>
              <a:t>separate and develop valuable research initiatives during exhaustive discussions with </a:t>
            </a:r>
            <a:r>
              <a:rPr lang="en-US" dirty="0" smtClean="0"/>
              <a:t>colleagues</a:t>
            </a:r>
            <a:r>
              <a:rPr lang="hu-HU" dirty="0" smtClean="0"/>
              <a:t>;</a:t>
            </a:r>
          </a:p>
          <a:p>
            <a:pPr marL="285750" indent="-285750">
              <a:buFont typeface="Arial" panose="020B0604020202020204" pitchFamily="34" charset="0"/>
              <a:buChar char="•"/>
            </a:pPr>
            <a:r>
              <a:rPr lang="hu-HU" dirty="0" smtClean="0"/>
              <a:t>t</a:t>
            </a:r>
            <a:r>
              <a:rPr lang="en-US" dirty="0" smtClean="0"/>
              <a:t>o </a:t>
            </a:r>
            <a:r>
              <a:rPr lang="en-US" dirty="0"/>
              <a:t>think collectively about further research directions for enabling us to use CAS-DGS more effectively both in mathematics and mathematics </a:t>
            </a:r>
            <a:r>
              <a:rPr lang="en-US" dirty="0" smtClean="0"/>
              <a:t>teaching</a:t>
            </a:r>
            <a:r>
              <a:rPr lang="hu-HU" dirty="0" smtClean="0"/>
              <a:t>;</a:t>
            </a:r>
          </a:p>
          <a:p>
            <a:pPr marL="285750" indent="-285750">
              <a:buFont typeface="Arial" panose="020B0604020202020204" pitchFamily="34" charset="0"/>
              <a:buChar char="•"/>
            </a:pPr>
            <a:r>
              <a:rPr lang="en-US" dirty="0"/>
              <a:t>to strengthen cooperation in the CAS-DGS research and teaching </a:t>
            </a:r>
            <a:r>
              <a:rPr lang="en-US" dirty="0" smtClean="0"/>
              <a:t>community</a:t>
            </a:r>
            <a:r>
              <a:rPr lang="hu-HU" dirty="0"/>
              <a:t>;</a:t>
            </a:r>
            <a:endParaRPr lang="hu-HU" dirty="0" smtClean="0"/>
          </a:p>
          <a:p>
            <a:pPr marL="285750" indent="-285750">
              <a:buFont typeface="Arial" panose="020B0604020202020204" pitchFamily="34" charset="0"/>
              <a:buChar char="•"/>
            </a:pPr>
            <a:r>
              <a:rPr lang="hu-HU" dirty="0" smtClean="0"/>
              <a:t>w</a:t>
            </a:r>
            <a:r>
              <a:rPr lang="en-US" dirty="0" smtClean="0"/>
              <a:t>e want</a:t>
            </a:r>
            <a:r>
              <a:rPr lang="hu-HU" dirty="0" err="1" smtClean="0"/>
              <a:t>ed</a:t>
            </a:r>
            <a:r>
              <a:rPr lang="hu-HU" dirty="0" smtClean="0"/>
              <a:t> and </a:t>
            </a:r>
            <a:r>
              <a:rPr lang="hu-HU" dirty="0" err="1" smtClean="0"/>
              <a:t>want</a:t>
            </a:r>
            <a:r>
              <a:rPr lang="en-US" dirty="0" smtClean="0"/>
              <a:t> to help the younger colleagues' scientific career</a:t>
            </a:r>
            <a:r>
              <a:rPr lang="hu-HU" dirty="0" smtClean="0"/>
              <a:t>.</a:t>
            </a:r>
            <a:br>
              <a:rPr lang="hu-HU" dirty="0" smtClean="0"/>
            </a:br>
            <a:endParaRPr lang="hu-HU" dirty="0"/>
          </a:p>
          <a:p>
            <a:r>
              <a:rPr lang="hu-HU" dirty="0" smtClean="0"/>
              <a:t/>
            </a:r>
            <a:br>
              <a:rPr lang="hu-HU" dirty="0" smtClean="0"/>
            </a:br>
            <a:endParaRPr lang="hu-HU" dirty="0"/>
          </a:p>
        </p:txBody>
      </p:sp>
      <p:sp>
        <p:nvSpPr>
          <p:cNvPr id="2" name="Szövegdoboz 1"/>
          <p:cNvSpPr txBox="1"/>
          <p:nvPr/>
        </p:nvSpPr>
        <p:spPr>
          <a:xfrm>
            <a:off x="3800929" y="2259233"/>
            <a:ext cx="3390900" cy="369332"/>
          </a:xfrm>
          <a:prstGeom prst="rect">
            <a:avLst/>
          </a:prstGeom>
          <a:noFill/>
        </p:spPr>
        <p:txBody>
          <a:bodyPr wrap="square" rtlCol="0">
            <a:spAutoFit/>
          </a:bodyPr>
          <a:lstStyle/>
          <a:p>
            <a:r>
              <a:rPr lang="hu-HU" dirty="0" smtClean="0"/>
              <a:t>Csaba Sárvári, University of Pécs</a:t>
            </a:r>
            <a:endParaRPr lang="hu-HU" dirty="0"/>
          </a:p>
        </p:txBody>
      </p:sp>
    </p:spTree>
    <p:extLst>
      <p:ext uri="{BB962C8B-B14F-4D97-AF65-F5344CB8AC3E}">
        <p14:creationId xmlns:p14="http://schemas.microsoft.com/office/powerpoint/2010/main" val="333743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5192" y="1690687"/>
            <a:ext cx="5981699" cy="4486275"/>
          </a:xfrm>
        </p:spPr>
      </p:pic>
      <p:sp>
        <p:nvSpPr>
          <p:cNvPr id="5" name="Szövegdoboz 4"/>
          <p:cNvSpPr txBox="1"/>
          <p:nvPr/>
        </p:nvSpPr>
        <p:spPr>
          <a:xfrm>
            <a:off x="3511826" y="424070"/>
            <a:ext cx="6506817" cy="400110"/>
          </a:xfrm>
          <a:prstGeom prst="rect">
            <a:avLst/>
          </a:prstGeom>
          <a:noFill/>
        </p:spPr>
        <p:txBody>
          <a:bodyPr wrap="square" rtlCol="0">
            <a:spAutoFit/>
          </a:bodyPr>
          <a:lstStyle/>
          <a:p>
            <a:r>
              <a:rPr lang="en-US" sz="2000" b="1" dirty="0"/>
              <a:t>Opening of the CADGME 2010 Conference</a:t>
            </a:r>
            <a:endParaRPr lang="hu-HU" sz="2000" b="1" dirty="0"/>
          </a:p>
        </p:txBody>
      </p:sp>
    </p:spTree>
    <p:extLst>
      <p:ext uri="{BB962C8B-B14F-4D97-AF65-F5344CB8AC3E}">
        <p14:creationId xmlns:p14="http://schemas.microsoft.com/office/powerpoint/2010/main" val="4201731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44500" y="431800"/>
            <a:ext cx="9550400" cy="1754326"/>
          </a:xfrm>
          <a:prstGeom prst="rect">
            <a:avLst/>
          </a:prstGeom>
          <a:noFill/>
        </p:spPr>
        <p:txBody>
          <a:bodyPr wrap="square" rtlCol="0">
            <a:spAutoFit/>
          </a:bodyPr>
          <a:lstStyle/>
          <a:p>
            <a:r>
              <a:rPr lang="en-US" b="1" dirty="0"/>
              <a:t>CADGME – 2010.</a:t>
            </a:r>
            <a:r>
              <a:rPr lang="hu-HU" b="1" dirty="0"/>
              <a:t/>
            </a:r>
            <a:br>
              <a:rPr lang="hu-HU" b="1" dirty="0"/>
            </a:br>
            <a:r>
              <a:rPr lang="hu-HU" b="1" dirty="0" err="1"/>
              <a:t>Characteristic</a:t>
            </a:r>
            <a:r>
              <a:rPr lang="hu-HU" b="1" dirty="0"/>
              <a:t> </a:t>
            </a:r>
            <a:r>
              <a:rPr lang="hu-HU" b="1" dirty="0" err="1"/>
              <a:t>features</a:t>
            </a:r>
            <a:r>
              <a:rPr lang="hu-HU" b="1" dirty="0"/>
              <a:t>, </a:t>
            </a:r>
            <a:r>
              <a:rPr lang="hu-HU" b="1" dirty="0" err="1"/>
              <a:t>topics</a:t>
            </a:r>
            <a:r>
              <a:rPr lang="hu-HU" b="1" dirty="0"/>
              <a:t>:</a:t>
            </a:r>
            <a:br>
              <a:rPr lang="hu-HU" b="1" dirty="0"/>
            </a:br>
            <a:r>
              <a:rPr lang="hu-HU" b="1" dirty="0"/>
              <a:t> </a:t>
            </a:r>
            <a:r>
              <a:rPr lang="hu-HU" b="1" dirty="0" err="1"/>
              <a:t>special</a:t>
            </a:r>
            <a:r>
              <a:rPr lang="hu-HU" b="1" dirty="0"/>
              <a:t> </a:t>
            </a:r>
            <a:r>
              <a:rPr lang="hu-HU" b="1" dirty="0" err="1"/>
              <a:t>learning</a:t>
            </a:r>
            <a:r>
              <a:rPr lang="hu-HU" b="1" dirty="0"/>
              <a:t> </a:t>
            </a:r>
            <a:r>
              <a:rPr lang="hu-HU" b="1" dirty="0" err="1"/>
              <a:t>modes</a:t>
            </a:r>
            <a:r>
              <a:rPr lang="hu-HU" b="1" dirty="0"/>
              <a:t> </a:t>
            </a:r>
            <a:r>
              <a:rPr lang="hu-HU" b="1" dirty="0" err="1"/>
              <a:t>with</a:t>
            </a:r>
            <a:r>
              <a:rPr lang="hu-HU" b="1" dirty="0"/>
              <a:t> </a:t>
            </a:r>
            <a:r>
              <a:rPr lang="hu-HU" b="1" dirty="0" err="1"/>
              <a:t>different</a:t>
            </a:r>
            <a:r>
              <a:rPr lang="hu-HU" b="1" dirty="0"/>
              <a:t> </a:t>
            </a:r>
            <a:r>
              <a:rPr lang="hu-HU" b="1" dirty="0" err="1"/>
              <a:t>special</a:t>
            </a:r>
            <a:r>
              <a:rPr lang="hu-HU" b="1" dirty="0"/>
              <a:t> </a:t>
            </a:r>
            <a:r>
              <a:rPr lang="hu-HU" b="1" dirty="0" err="1"/>
              <a:t>tools</a:t>
            </a:r>
            <a:r>
              <a:rPr lang="hu-HU" b="1" dirty="0"/>
              <a:t>,</a:t>
            </a:r>
            <a:br>
              <a:rPr lang="hu-HU" b="1" dirty="0"/>
            </a:br>
            <a:r>
              <a:rPr lang="hu-HU" b="1" dirty="0"/>
              <a:t> </a:t>
            </a:r>
            <a:r>
              <a:rPr lang="hu-HU" b="1" dirty="0" err="1"/>
              <a:t>special</a:t>
            </a:r>
            <a:r>
              <a:rPr lang="hu-HU" b="1" dirty="0"/>
              <a:t> </a:t>
            </a:r>
            <a:r>
              <a:rPr lang="hu-HU" b="1" dirty="0" err="1"/>
              <a:t>modes</a:t>
            </a:r>
            <a:r>
              <a:rPr lang="hu-HU" b="1" dirty="0"/>
              <a:t> of </a:t>
            </a:r>
            <a:r>
              <a:rPr lang="hu-HU" b="1" dirty="0" err="1"/>
              <a:t>proof</a:t>
            </a:r>
            <a:r>
              <a:rPr lang="hu-HU" dirty="0"/>
              <a:t>,  </a:t>
            </a:r>
            <a:r>
              <a:rPr lang="en-US" b="1" dirty="0"/>
              <a:t>automated theorem proving</a:t>
            </a:r>
            <a:r>
              <a:rPr lang="hu-HU" dirty="0"/>
              <a:t>,</a:t>
            </a:r>
            <a:br>
              <a:rPr lang="hu-HU" dirty="0"/>
            </a:br>
            <a:r>
              <a:rPr lang="hu-HU" dirty="0"/>
              <a:t> </a:t>
            </a:r>
            <a:r>
              <a:rPr lang="hu-HU" b="1" dirty="0" err="1"/>
              <a:t>creation</a:t>
            </a:r>
            <a:r>
              <a:rPr lang="hu-HU" b="1" dirty="0"/>
              <a:t> </a:t>
            </a:r>
            <a:r>
              <a:rPr lang="hu-HU" b="1" dirty="0" err="1"/>
              <a:t>new</a:t>
            </a:r>
            <a:r>
              <a:rPr lang="hu-HU" b="1" dirty="0"/>
              <a:t> </a:t>
            </a:r>
            <a:r>
              <a:rPr lang="hu-HU" b="1" dirty="0" err="1"/>
              <a:t>tools</a:t>
            </a:r>
            <a:r>
              <a:rPr lang="hu-HU" dirty="0"/>
              <a:t/>
            </a:r>
            <a:br>
              <a:rPr lang="hu-HU" dirty="0"/>
            </a:br>
            <a:endParaRPr lang="hu-HU" dirty="0"/>
          </a:p>
        </p:txBody>
      </p:sp>
      <p:sp>
        <p:nvSpPr>
          <p:cNvPr id="3" name="Szövegdoboz 2"/>
          <p:cNvSpPr txBox="1"/>
          <p:nvPr/>
        </p:nvSpPr>
        <p:spPr>
          <a:xfrm>
            <a:off x="647700" y="2186126"/>
            <a:ext cx="10541000" cy="3693319"/>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hu-HU" b="1" dirty="0"/>
              <a:t/>
            </a:r>
            <a:br>
              <a:rPr lang="hu-HU" b="1" dirty="0"/>
            </a:br>
            <a:r>
              <a:rPr lang="en-GB" b="1" dirty="0"/>
              <a:t>Philippe R. Richard, Leduc Nicolas, Tessier-</a:t>
            </a:r>
            <a:r>
              <a:rPr lang="en-GB" b="1" dirty="0" err="1"/>
              <a:t>Baillargeon</a:t>
            </a:r>
            <a:r>
              <a:rPr lang="en-GB" b="1" dirty="0"/>
              <a:t> Michele and Gagnon Michel </a:t>
            </a:r>
            <a:r>
              <a:rPr lang="en-US" dirty="0"/>
              <a:t/>
            </a:r>
            <a:br>
              <a:rPr lang="en-US" dirty="0"/>
            </a:br>
            <a:r>
              <a:rPr lang="en-US" dirty="0"/>
              <a:t>Contribution of a computer algebra system (CAS) in the solving of problems in geometry with the help of an emerging tutorial system</a:t>
            </a:r>
            <a:br>
              <a:rPr lang="en-US" dirty="0"/>
            </a:br>
            <a:r>
              <a:rPr lang="en-US" b="1" dirty="0"/>
              <a:t>Andreas Fest, Maren </a:t>
            </a:r>
            <a:r>
              <a:rPr lang="en-US" b="1" dirty="0" err="1"/>
              <a:t>Hiob-Viertler</a:t>
            </a:r>
            <a:r>
              <a:rPr lang="en-US" b="1" dirty="0"/>
              <a:t> and Andrea </a:t>
            </a:r>
            <a:r>
              <a:rPr lang="en-US" b="1" dirty="0" err="1"/>
              <a:t>Hoffkamp</a:t>
            </a:r>
            <a:r>
              <a:rPr lang="en-US" b="1" dirty="0"/>
              <a:t>. </a:t>
            </a:r>
            <a:r>
              <a:rPr lang="en-US" dirty="0"/>
              <a:t/>
            </a:r>
            <a:br>
              <a:rPr lang="en-US" dirty="0"/>
            </a:br>
            <a:r>
              <a:rPr lang="en-US" dirty="0"/>
              <a:t>An interactive learning activity for the formation of the concept of function based on representational transfer</a:t>
            </a:r>
            <a:br>
              <a:rPr lang="en-US" dirty="0"/>
            </a:br>
            <a:r>
              <a:rPr lang="en-US" b="1" dirty="0"/>
              <a:t>Gabriel Katz and Vladimir </a:t>
            </a:r>
            <a:r>
              <a:rPr lang="en-US" b="1" dirty="0" err="1"/>
              <a:t>Nodelman</a:t>
            </a:r>
            <a:r>
              <a:rPr lang="en-US" dirty="0"/>
              <a:t> </a:t>
            </a:r>
            <a:br>
              <a:rPr lang="en-US" dirty="0"/>
            </a:br>
            <a:r>
              <a:rPr lang="en-US" dirty="0"/>
              <a:t>Computer-aided Explorations of Two-Parameter Modular Spaces: Giving Geometric Life to Routine Algebra.</a:t>
            </a:r>
            <a:br>
              <a:rPr lang="en-US" dirty="0"/>
            </a:br>
            <a:r>
              <a:rPr lang="en-US" b="1" dirty="0"/>
              <a:t>Paul </a:t>
            </a:r>
            <a:r>
              <a:rPr lang="en-US" b="1" dirty="0" err="1"/>
              <a:t>Drijvers</a:t>
            </a:r>
            <a:r>
              <a:rPr lang="en-US" dirty="0"/>
              <a:t/>
            </a:r>
            <a:br>
              <a:rPr lang="en-US" dirty="0"/>
            </a:br>
            <a:r>
              <a:rPr lang="en-US" dirty="0"/>
              <a:t>Instrumental orchestrations of mathematical situations in technological environments: deepening the concept through concrete examples</a:t>
            </a:r>
            <a:br>
              <a:rPr lang="en-US" dirty="0"/>
            </a:br>
            <a:r>
              <a:rPr lang="en-US" b="1" dirty="0" err="1"/>
              <a:t>Matija</a:t>
            </a:r>
            <a:r>
              <a:rPr lang="en-US" b="1" dirty="0"/>
              <a:t> </a:t>
            </a:r>
            <a:r>
              <a:rPr lang="en-US" b="1" dirty="0" err="1"/>
              <a:t>Lokar</a:t>
            </a:r>
            <a:r>
              <a:rPr lang="en-US" b="1" dirty="0"/>
              <a:t>, </a:t>
            </a:r>
            <a:r>
              <a:rPr lang="en-US" b="1" dirty="0" err="1"/>
              <a:t>Primož</a:t>
            </a:r>
            <a:r>
              <a:rPr lang="en-US" b="1" dirty="0"/>
              <a:t> </a:t>
            </a:r>
            <a:r>
              <a:rPr lang="en-US" b="1" dirty="0" err="1"/>
              <a:t>Lukšič</a:t>
            </a:r>
            <a:r>
              <a:rPr lang="en-US" dirty="0"/>
              <a:t/>
            </a:r>
            <a:br>
              <a:rPr lang="en-US" dirty="0"/>
            </a:br>
            <a:r>
              <a:rPr lang="en-US" dirty="0"/>
              <a:t>Flexible mathematics content preparation</a:t>
            </a:r>
            <a:endParaRPr lang="hu-HU" dirty="0"/>
          </a:p>
        </p:txBody>
      </p:sp>
    </p:spTree>
    <p:extLst>
      <p:ext uri="{BB962C8B-B14F-4D97-AF65-F5344CB8AC3E}">
        <p14:creationId xmlns:p14="http://schemas.microsoft.com/office/powerpoint/2010/main" val="31564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7788" y="0"/>
            <a:ext cx="9095342" cy="3289803"/>
          </a:xfrm>
        </p:spPr>
      </p:pic>
      <p:sp>
        <p:nvSpPr>
          <p:cNvPr id="6" name="Szövegdoboz 5"/>
          <p:cNvSpPr txBox="1"/>
          <p:nvPr/>
        </p:nvSpPr>
        <p:spPr>
          <a:xfrm>
            <a:off x="2349500" y="3005339"/>
            <a:ext cx="9359901" cy="3139321"/>
          </a:xfrm>
          <a:prstGeom prst="rect">
            <a:avLst/>
          </a:prstGeom>
          <a:noFill/>
        </p:spPr>
        <p:txBody>
          <a:bodyPr wrap="square" rtlCol="0">
            <a:spAutoFit/>
          </a:bodyPr>
          <a:lstStyle/>
          <a:p>
            <a:r>
              <a:rPr lang="hu-HU" b="1" u="sng" dirty="0" err="1" smtClean="0"/>
              <a:t>Keynote</a:t>
            </a:r>
            <a:r>
              <a:rPr lang="hu-HU" b="1" u="sng" dirty="0" smtClean="0"/>
              <a:t> </a:t>
            </a:r>
            <a:r>
              <a:rPr lang="hu-HU" b="1" u="sng" dirty="0" err="1" smtClean="0"/>
              <a:t>speakers</a:t>
            </a:r>
            <a:r>
              <a:rPr lang="hu-HU" b="1" dirty="0" smtClean="0"/>
              <a:t>:</a:t>
            </a:r>
            <a:br>
              <a:rPr lang="hu-HU" b="1" dirty="0" smtClean="0"/>
            </a:br>
            <a:r>
              <a:rPr lang="hu-HU" b="1" dirty="0" smtClean="0"/>
              <a:t>Alan </a:t>
            </a:r>
            <a:r>
              <a:rPr lang="hu-HU" b="1" dirty="0" err="1" smtClean="0"/>
              <a:t>Rogerson</a:t>
            </a:r>
            <a:r>
              <a:rPr lang="hu-HU" dirty="0" smtClean="0"/>
              <a:t> (International </a:t>
            </a:r>
            <a:r>
              <a:rPr lang="hu-HU" dirty="0" err="1" smtClean="0"/>
              <a:t>Consultant</a:t>
            </a:r>
            <a:r>
              <a:rPr lang="hu-HU" dirty="0" smtClean="0"/>
              <a:t> </a:t>
            </a:r>
            <a:r>
              <a:rPr lang="hu-HU" dirty="0" err="1" smtClean="0"/>
              <a:t>in</a:t>
            </a:r>
            <a:r>
              <a:rPr lang="hu-HU" dirty="0" smtClean="0"/>
              <a:t> </a:t>
            </a:r>
            <a:r>
              <a:rPr lang="hu-HU" dirty="0" err="1" smtClean="0"/>
              <a:t>Maths</a:t>
            </a:r>
            <a:r>
              <a:rPr lang="hu-HU" dirty="0" smtClean="0"/>
              <a:t> Education, </a:t>
            </a:r>
            <a:r>
              <a:rPr lang="hu-HU" dirty="0" err="1" smtClean="0"/>
              <a:t>Poland</a:t>
            </a:r>
            <a:r>
              <a:rPr lang="hu-HU" dirty="0" smtClean="0"/>
              <a:t>) </a:t>
            </a:r>
            <a:br>
              <a:rPr lang="hu-HU" dirty="0" smtClean="0"/>
            </a:br>
            <a:r>
              <a:rPr lang="en-US" dirty="0" smtClean="0"/>
              <a:t>Fundamentals, the Future and the Power of the Force</a:t>
            </a:r>
            <a:br>
              <a:rPr lang="en-US" dirty="0" smtClean="0"/>
            </a:br>
            <a:r>
              <a:rPr lang="hu-HU" b="1" dirty="0" smtClean="0"/>
              <a:t>Adrian </a:t>
            </a:r>
            <a:r>
              <a:rPr lang="hu-HU" b="1" dirty="0" err="1" smtClean="0"/>
              <a:t>Oldknow</a:t>
            </a:r>
            <a:r>
              <a:rPr lang="hu-HU" dirty="0" smtClean="0"/>
              <a:t> (Emeritus Professor, University of </a:t>
            </a:r>
            <a:r>
              <a:rPr lang="hu-HU" dirty="0" err="1" smtClean="0"/>
              <a:t>Chichester</a:t>
            </a:r>
            <a:r>
              <a:rPr lang="hu-HU" dirty="0" smtClean="0"/>
              <a:t>, UK)</a:t>
            </a:r>
            <a:br>
              <a:rPr lang="hu-HU" dirty="0" smtClean="0"/>
            </a:br>
            <a:r>
              <a:rPr lang="en-US" dirty="0" smtClean="0"/>
              <a:t>Software and activities to motivate and support learners in mathematics, science and technology </a:t>
            </a:r>
            <a:br>
              <a:rPr lang="en-US" dirty="0" smtClean="0"/>
            </a:br>
            <a:r>
              <a:rPr lang="hu-HU" b="1" dirty="0" err="1" smtClean="0"/>
              <a:t>Jean-baptiste</a:t>
            </a:r>
            <a:r>
              <a:rPr lang="hu-HU" b="1" dirty="0" smtClean="0"/>
              <a:t> Lagrange</a:t>
            </a:r>
            <a:r>
              <a:rPr lang="hu-HU" dirty="0" smtClean="0"/>
              <a:t> (University of Reims, France) </a:t>
            </a:r>
            <a:br>
              <a:rPr lang="hu-HU" dirty="0" smtClean="0"/>
            </a:br>
            <a:r>
              <a:rPr lang="en-US" dirty="0"/>
              <a:t>Functions, Dynamic Geometry and CAS: offering </a:t>
            </a:r>
            <a:r>
              <a:rPr lang="en-US" dirty="0" smtClean="0"/>
              <a:t>possibilities </a:t>
            </a:r>
            <a:r>
              <a:rPr lang="en-US" dirty="0"/>
              <a:t>for learners </a:t>
            </a:r>
            <a:r>
              <a:rPr lang="en-US" dirty="0" smtClean="0"/>
              <a:t>and </a:t>
            </a:r>
            <a:r>
              <a:rPr lang="en-US" dirty="0"/>
              <a:t>teachers </a:t>
            </a:r>
            <a:r>
              <a:rPr lang="hu-HU" dirty="0" smtClean="0"/>
              <a:t/>
            </a:r>
            <a:br>
              <a:rPr lang="hu-HU" dirty="0" smtClean="0"/>
            </a:br>
            <a:r>
              <a:rPr lang="hu-HU" b="1" dirty="0" smtClean="0"/>
              <a:t>Hans-Georg </a:t>
            </a:r>
            <a:r>
              <a:rPr lang="hu-HU" b="1" dirty="0" err="1" smtClean="0"/>
              <a:t>Weigand</a:t>
            </a:r>
            <a:r>
              <a:rPr lang="hu-HU" dirty="0" smtClean="0"/>
              <a:t> (University of Würzburg, </a:t>
            </a:r>
            <a:r>
              <a:rPr lang="hu-HU" dirty="0" err="1" smtClean="0"/>
              <a:t>Germany</a:t>
            </a:r>
            <a:r>
              <a:rPr lang="hu-HU" dirty="0" smtClean="0"/>
              <a:t>)</a:t>
            </a:r>
            <a:br>
              <a:rPr lang="hu-HU" dirty="0" smtClean="0"/>
            </a:br>
            <a:r>
              <a:rPr lang="en-US" dirty="0"/>
              <a:t>Theses about the use of computer algebra systems in the next decade </a:t>
            </a:r>
            <a:br>
              <a:rPr lang="en-US" dirty="0"/>
            </a:br>
            <a:r>
              <a:rPr lang="hu-HU" b="1" dirty="0" smtClean="0"/>
              <a:t>Olga </a:t>
            </a:r>
            <a:r>
              <a:rPr lang="hu-HU" b="1" dirty="0" err="1" smtClean="0"/>
              <a:t>Hadžić</a:t>
            </a:r>
            <a:r>
              <a:rPr lang="hu-HU" dirty="0" smtClean="0"/>
              <a:t> (University of </a:t>
            </a:r>
            <a:r>
              <a:rPr lang="hu-HU" dirty="0" err="1" smtClean="0"/>
              <a:t>Novi</a:t>
            </a:r>
            <a:r>
              <a:rPr lang="hu-HU" dirty="0" smtClean="0"/>
              <a:t> </a:t>
            </a:r>
            <a:r>
              <a:rPr lang="hu-HU" dirty="0" err="1" smtClean="0"/>
              <a:t>Sad</a:t>
            </a:r>
            <a:r>
              <a:rPr lang="hu-HU" dirty="0" smtClean="0"/>
              <a:t>, </a:t>
            </a:r>
            <a:r>
              <a:rPr lang="hu-HU" dirty="0" err="1" smtClean="0"/>
              <a:t>Serbia</a:t>
            </a:r>
            <a:r>
              <a:rPr lang="hu-HU" dirty="0" smtClean="0"/>
              <a:t>)</a:t>
            </a:r>
            <a:br>
              <a:rPr lang="hu-HU" dirty="0" smtClean="0"/>
            </a:br>
            <a:r>
              <a:rPr lang="en-US" dirty="0"/>
              <a:t>The Role of Computers in Changing Students Attitudes Towards Mathematics</a:t>
            </a:r>
            <a:endParaRPr lang="hu-HU" dirty="0"/>
          </a:p>
        </p:txBody>
      </p:sp>
      <p:sp>
        <p:nvSpPr>
          <p:cNvPr id="9" name="Szövegdoboz 8"/>
          <p:cNvSpPr txBox="1"/>
          <p:nvPr/>
        </p:nvSpPr>
        <p:spPr>
          <a:xfrm>
            <a:off x="127000" y="6193638"/>
            <a:ext cx="4267200" cy="923330"/>
          </a:xfrm>
          <a:prstGeom prst="rect">
            <a:avLst/>
          </a:prstGeom>
          <a:noFill/>
        </p:spPr>
        <p:txBody>
          <a:bodyPr wrap="square" rtlCol="0">
            <a:spAutoFit/>
          </a:bodyPr>
          <a:lstStyle/>
          <a:p>
            <a:r>
              <a:rPr lang="hu-HU" dirty="0" smtClean="0">
                <a:hlinkClick r:id="rId3"/>
              </a:rPr>
              <a:t>http://www.dmi.uns.ac.rs/cadgme2012/index.html</a:t>
            </a:r>
            <a:endParaRPr lang="hu-HU" dirty="0" smtClean="0"/>
          </a:p>
          <a:p>
            <a:endParaRPr lang="hu-HU" dirty="0"/>
          </a:p>
        </p:txBody>
      </p:sp>
    </p:spTree>
    <p:extLst>
      <p:ext uri="{BB962C8B-B14F-4D97-AF65-F5344CB8AC3E}">
        <p14:creationId xmlns:p14="http://schemas.microsoft.com/office/powerpoint/2010/main" val="304415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95400" y="457201"/>
            <a:ext cx="9664700" cy="2031325"/>
          </a:xfrm>
          <a:prstGeom prst="rect">
            <a:avLst/>
          </a:prstGeom>
          <a:noFill/>
        </p:spPr>
        <p:txBody>
          <a:bodyPr wrap="square" rtlCol="0">
            <a:spAutoFit/>
          </a:bodyPr>
          <a:lstStyle/>
          <a:p>
            <a:r>
              <a:rPr lang="en-US" b="1" dirty="0"/>
              <a:t>CADGME 2012</a:t>
            </a:r>
            <a:r>
              <a:rPr lang="en-US" dirty="0" smtClean="0"/>
              <a:t>.</a:t>
            </a:r>
            <a:r>
              <a:rPr lang="hu-HU" dirty="0" smtClean="0"/>
              <a:t> </a:t>
            </a:r>
            <a:br>
              <a:rPr lang="hu-HU" dirty="0" smtClean="0"/>
            </a:br>
            <a:r>
              <a:rPr lang="hu-HU" b="1" dirty="0" err="1"/>
              <a:t>Characteristic</a:t>
            </a:r>
            <a:r>
              <a:rPr lang="hu-HU" b="1" dirty="0"/>
              <a:t> </a:t>
            </a:r>
            <a:r>
              <a:rPr lang="hu-HU" b="1" dirty="0" err="1"/>
              <a:t>features</a:t>
            </a:r>
            <a:r>
              <a:rPr lang="hu-HU" b="1" dirty="0"/>
              <a:t>, </a:t>
            </a:r>
            <a:r>
              <a:rPr lang="hu-HU" b="1" dirty="0" err="1"/>
              <a:t>topics</a:t>
            </a:r>
            <a:r>
              <a:rPr lang="hu-HU" b="1" dirty="0" smtClean="0"/>
              <a:t>:</a:t>
            </a:r>
            <a:br>
              <a:rPr lang="hu-HU" b="1" dirty="0" smtClean="0"/>
            </a:br>
            <a:r>
              <a:rPr lang="hu-HU" b="1" dirty="0"/>
              <a:t/>
            </a:r>
            <a:br>
              <a:rPr lang="hu-HU" b="1" dirty="0"/>
            </a:br>
            <a:r>
              <a:rPr lang="hu-HU" b="1" dirty="0"/>
              <a:t>d</a:t>
            </a:r>
            <a:r>
              <a:rPr lang="en-US" b="1" dirty="0" err="1" smtClean="0"/>
              <a:t>iscuss</a:t>
            </a:r>
            <a:r>
              <a:rPr lang="hu-HU" b="1" dirty="0" smtClean="0"/>
              <a:t>ing</a:t>
            </a:r>
            <a:r>
              <a:rPr lang="en-US" b="1" dirty="0" smtClean="0"/>
              <a:t> </a:t>
            </a:r>
            <a:r>
              <a:rPr lang="en-US" b="1" dirty="0"/>
              <a:t>the potential of Theorem-Prover based Systems (TPS) for educational practice.</a:t>
            </a:r>
            <a:r>
              <a:rPr lang="hu-HU" b="1" dirty="0" smtClean="0"/>
              <a:t> </a:t>
            </a:r>
            <a:r>
              <a:rPr lang="hu-HU" b="1" dirty="0"/>
              <a:t>(</a:t>
            </a:r>
            <a:r>
              <a:rPr lang="hu-HU" b="1" dirty="0" err="1"/>
              <a:t>eduTPS</a:t>
            </a:r>
            <a:r>
              <a:rPr lang="hu-HU" b="1" dirty="0" smtClean="0"/>
              <a:t>)</a:t>
            </a:r>
            <a:br>
              <a:rPr lang="hu-HU" b="1" dirty="0" smtClean="0"/>
            </a:br>
            <a:r>
              <a:rPr lang="en-US" b="1" dirty="0"/>
              <a:t>different aspects of using GeoGebra and other DGS</a:t>
            </a:r>
            <a:r>
              <a:rPr lang="hu-HU" b="1" dirty="0" smtClean="0"/>
              <a:t>  </a:t>
            </a:r>
            <a:br>
              <a:rPr lang="hu-HU" b="1" dirty="0" smtClean="0"/>
            </a:br>
            <a:r>
              <a:rPr lang="hu-HU" b="1" dirty="0" smtClean="0"/>
              <a:t>             </a:t>
            </a:r>
            <a:r>
              <a:rPr lang="hu-HU" dirty="0" smtClean="0"/>
              <a:t/>
            </a:r>
            <a:br>
              <a:rPr lang="hu-HU" dirty="0" smtClean="0"/>
            </a:br>
            <a:endParaRPr lang="hu-HU" dirty="0"/>
          </a:p>
        </p:txBody>
      </p:sp>
      <p:sp>
        <p:nvSpPr>
          <p:cNvPr id="3" name="Szövegdoboz 2"/>
          <p:cNvSpPr txBox="1"/>
          <p:nvPr/>
        </p:nvSpPr>
        <p:spPr>
          <a:xfrm>
            <a:off x="1295400" y="2006600"/>
            <a:ext cx="9728200" cy="4524315"/>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hu-HU" b="1" dirty="0"/>
              <a:t/>
            </a:r>
            <a:br>
              <a:rPr lang="hu-HU" b="1" dirty="0"/>
            </a:br>
            <a:r>
              <a:rPr lang="en-US" dirty="0"/>
              <a:t/>
            </a:r>
            <a:br>
              <a:rPr lang="en-US" dirty="0"/>
            </a:br>
            <a:r>
              <a:rPr lang="hu-HU" b="1" dirty="0"/>
              <a:t>Jan </a:t>
            </a:r>
            <a:r>
              <a:rPr lang="hu-HU" b="1" dirty="0" err="1"/>
              <a:t>Rocnik</a:t>
            </a:r>
            <a:r>
              <a:rPr lang="hu-HU" b="1" dirty="0"/>
              <a:t> and Walther </a:t>
            </a:r>
            <a:r>
              <a:rPr lang="hu-HU" b="1" dirty="0" err="1"/>
              <a:t>Neuper</a:t>
            </a:r>
            <a:endParaRPr lang="hu-HU" dirty="0"/>
          </a:p>
          <a:p>
            <a:r>
              <a:rPr lang="hu-HU" dirty="0" err="1"/>
              <a:t>Interactive</a:t>
            </a:r>
            <a:r>
              <a:rPr lang="hu-HU" dirty="0"/>
              <a:t> </a:t>
            </a:r>
            <a:r>
              <a:rPr lang="hu-HU" dirty="0" err="1"/>
              <a:t>Course</a:t>
            </a:r>
            <a:r>
              <a:rPr lang="hu-HU" dirty="0"/>
              <a:t> </a:t>
            </a:r>
            <a:r>
              <a:rPr lang="hu-HU" dirty="0" err="1"/>
              <a:t>Material</a:t>
            </a:r>
            <a:r>
              <a:rPr lang="hu-HU" dirty="0"/>
              <a:t> </a:t>
            </a:r>
            <a:r>
              <a:rPr lang="hu-HU" dirty="0" err="1"/>
              <a:t>by</a:t>
            </a:r>
            <a:r>
              <a:rPr lang="hu-HU" dirty="0"/>
              <a:t> </a:t>
            </a:r>
            <a:r>
              <a:rPr lang="hu-HU" dirty="0" err="1"/>
              <a:t>TP-based</a:t>
            </a:r>
            <a:r>
              <a:rPr lang="hu-HU" dirty="0"/>
              <a:t> </a:t>
            </a:r>
            <a:r>
              <a:rPr lang="hu-HU" dirty="0" err="1"/>
              <a:t>Programming</a:t>
            </a:r>
            <a:r>
              <a:rPr lang="hu-HU" dirty="0"/>
              <a:t>. A </a:t>
            </a:r>
            <a:r>
              <a:rPr lang="hu-HU" dirty="0" err="1"/>
              <a:t>Case</a:t>
            </a:r>
            <a:r>
              <a:rPr lang="hu-HU" dirty="0"/>
              <a:t> </a:t>
            </a:r>
            <a:r>
              <a:rPr lang="hu-HU" dirty="0" err="1"/>
              <a:t>Study</a:t>
            </a:r>
            <a:r>
              <a:rPr lang="hu-HU" dirty="0"/>
              <a:t/>
            </a:r>
            <a:br>
              <a:rPr lang="hu-HU" dirty="0"/>
            </a:br>
            <a:r>
              <a:rPr lang="hu-HU" dirty="0"/>
              <a:t/>
            </a:r>
            <a:br>
              <a:rPr lang="hu-HU" dirty="0"/>
            </a:br>
            <a:r>
              <a:rPr lang="hu-HU" b="1" dirty="0"/>
              <a:t>Lajos </a:t>
            </a:r>
            <a:r>
              <a:rPr lang="hu-HU" b="1" dirty="0" err="1"/>
              <a:t>Szilassi</a:t>
            </a:r>
            <a:endParaRPr lang="hu-HU" dirty="0"/>
          </a:p>
          <a:p>
            <a:r>
              <a:rPr lang="hu-HU" dirty="0"/>
              <a:t>The </a:t>
            </a:r>
            <a:r>
              <a:rPr lang="hu-HU" dirty="0" err="1"/>
              <a:t>possibilities</a:t>
            </a:r>
            <a:r>
              <a:rPr lang="hu-HU" dirty="0"/>
              <a:t> of and </a:t>
            </a:r>
            <a:r>
              <a:rPr lang="hu-HU" dirty="0" err="1"/>
              <a:t>limits</a:t>
            </a:r>
            <a:r>
              <a:rPr lang="hu-HU" dirty="0"/>
              <a:t> </a:t>
            </a:r>
            <a:r>
              <a:rPr lang="hu-HU" dirty="0" err="1"/>
              <a:t>to</a:t>
            </a:r>
            <a:r>
              <a:rPr lang="hu-HU" dirty="0"/>
              <a:t> the </a:t>
            </a:r>
            <a:r>
              <a:rPr lang="hu-HU" dirty="0" err="1"/>
              <a:t>application</a:t>
            </a:r>
            <a:r>
              <a:rPr lang="hu-HU" dirty="0"/>
              <a:t> of the GeoGebra </a:t>
            </a:r>
            <a:r>
              <a:rPr lang="hu-HU" dirty="0" err="1"/>
              <a:t>dynamic</a:t>
            </a:r>
            <a:r>
              <a:rPr lang="hu-HU" dirty="0"/>
              <a:t> </a:t>
            </a:r>
            <a:r>
              <a:rPr lang="hu-HU" dirty="0" err="1"/>
              <a:t>geometry</a:t>
            </a:r>
            <a:r>
              <a:rPr lang="hu-HU" dirty="0"/>
              <a:t> </a:t>
            </a:r>
            <a:r>
              <a:rPr lang="hu-HU" dirty="0" err="1"/>
              <a:t>programme</a:t>
            </a:r>
            <a:r>
              <a:rPr lang="hu-HU" dirty="0"/>
              <a:t> </a:t>
            </a:r>
            <a:r>
              <a:rPr lang="hu-HU" dirty="0" err="1"/>
              <a:t>in</a:t>
            </a:r>
            <a:r>
              <a:rPr lang="hu-HU" dirty="0"/>
              <a:t> </a:t>
            </a:r>
            <a:r>
              <a:rPr lang="hu-HU" dirty="0" err="1"/>
              <a:t>elementary</a:t>
            </a:r>
            <a:r>
              <a:rPr lang="hu-HU" dirty="0"/>
              <a:t> and </a:t>
            </a:r>
            <a:r>
              <a:rPr lang="hu-HU" dirty="0" err="1"/>
              <a:t>secondary</a:t>
            </a:r>
            <a:r>
              <a:rPr lang="hu-HU" dirty="0"/>
              <a:t> </a:t>
            </a:r>
            <a:r>
              <a:rPr lang="hu-HU" dirty="0" err="1"/>
              <a:t>education</a:t>
            </a:r>
            <a:r>
              <a:rPr lang="hu-HU" dirty="0"/>
              <a:t/>
            </a:r>
            <a:br>
              <a:rPr lang="hu-HU" dirty="0"/>
            </a:br>
            <a:r>
              <a:rPr lang="hu-HU" dirty="0"/>
              <a:t/>
            </a:r>
            <a:br>
              <a:rPr lang="hu-HU" dirty="0"/>
            </a:br>
            <a:r>
              <a:rPr lang="hu-HU" b="1" dirty="0" err="1"/>
              <a:t>Francesca</a:t>
            </a:r>
            <a:r>
              <a:rPr lang="hu-HU" b="1" dirty="0"/>
              <a:t> Ferrara and </a:t>
            </a:r>
            <a:r>
              <a:rPr lang="hu-HU" b="1" dirty="0" err="1"/>
              <a:t>Ornella</a:t>
            </a:r>
            <a:r>
              <a:rPr lang="hu-HU" b="1" dirty="0"/>
              <a:t> </a:t>
            </a:r>
            <a:r>
              <a:rPr lang="hu-HU" b="1" dirty="0" err="1"/>
              <a:t>Robutti</a:t>
            </a:r>
            <a:r>
              <a:rPr lang="hu-HU" dirty="0"/>
              <a:t> </a:t>
            </a:r>
          </a:p>
          <a:p>
            <a:r>
              <a:rPr lang="hu-HU" dirty="0"/>
              <a:t>The </a:t>
            </a:r>
            <a:r>
              <a:rPr lang="hu-HU" dirty="0" err="1"/>
              <a:t>use</a:t>
            </a:r>
            <a:r>
              <a:rPr lang="hu-HU" dirty="0"/>
              <a:t> of DGS </a:t>
            </a:r>
            <a:r>
              <a:rPr lang="hu-HU" dirty="0" err="1"/>
              <a:t>to</a:t>
            </a:r>
            <a:r>
              <a:rPr lang="hu-HU" dirty="0"/>
              <a:t> </a:t>
            </a:r>
            <a:r>
              <a:rPr lang="hu-HU" dirty="0" err="1"/>
              <a:t>face</a:t>
            </a:r>
            <a:r>
              <a:rPr lang="hu-HU" dirty="0"/>
              <a:t> </a:t>
            </a:r>
            <a:r>
              <a:rPr lang="hu-HU" dirty="0" err="1"/>
              <a:t>optimization</a:t>
            </a:r>
            <a:r>
              <a:rPr lang="hu-HU" dirty="0"/>
              <a:t> </a:t>
            </a:r>
            <a:r>
              <a:rPr lang="hu-HU" dirty="0" err="1"/>
              <a:t>problems</a:t>
            </a:r>
            <a:r>
              <a:rPr lang="hu-HU" dirty="0"/>
              <a:t> </a:t>
            </a:r>
            <a:r>
              <a:rPr lang="hu-HU" dirty="0" err="1"/>
              <a:t>at</a:t>
            </a:r>
            <a:r>
              <a:rPr lang="hu-HU" dirty="0"/>
              <a:t> </a:t>
            </a:r>
            <a:r>
              <a:rPr lang="hu-HU" dirty="0" err="1"/>
              <a:t>secondary</a:t>
            </a:r>
            <a:r>
              <a:rPr lang="hu-HU" dirty="0"/>
              <a:t> </a:t>
            </a:r>
            <a:r>
              <a:rPr lang="hu-HU" dirty="0" err="1"/>
              <a:t>school</a:t>
            </a:r>
            <a:r>
              <a:rPr lang="hu-HU" dirty="0"/>
              <a:t> </a:t>
            </a:r>
            <a:br>
              <a:rPr lang="hu-HU" dirty="0"/>
            </a:br>
            <a:r>
              <a:rPr lang="hu-HU" dirty="0"/>
              <a:t/>
            </a:r>
            <a:br>
              <a:rPr lang="hu-HU" dirty="0"/>
            </a:br>
            <a:r>
              <a:rPr lang="en-US" b="1" dirty="0"/>
              <a:t>Ulrich </a:t>
            </a:r>
            <a:r>
              <a:rPr lang="en-US" b="1" dirty="0" err="1"/>
              <a:t>Kortenkamp</a:t>
            </a:r>
            <a:r>
              <a:rPr lang="en-US" b="1" dirty="0"/>
              <a:t>, Christian </a:t>
            </a:r>
            <a:r>
              <a:rPr lang="en-US" b="1" dirty="0" err="1"/>
              <a:t>Dohrmann</a:t>
            </a:r>
            <a:r>
              <a:rPr lang="en-US" b="1" dirty="0"/>
              <a:t> and Paul </a:t>
            </a:r>
            <a:r>
              <a:rPr lang="en-US" b="1" dirty="0" err="1"/>
              <a:t>Libbrecht</a:t>
            </a:r>
            <a:r>
              <a:rPr lang="en-US" b="1" dirty="0"/>
              <a:t/>
            </a:r>
            <a:br>
              <a:rPr lang="en-US" b="1" dirty="0"/>
            </a:br>
            <a:r>
              <a:rPr lang="en-US" dirty="0"/>
              <a:t>Open Discovery Space: Sustaining the </a:t>
            </a:r>
            <a:r>
              <a:rPr lang="en-US" dirty="0" err="1"/>
              <a:t>Intergeo</a:t>
            </a:r>
            <a:r>
              <a:rPr lang="en-US" dirty="0"/>
              <a:t> Project for DGS content and teachers' CPD in Europe</a:t>
            </a:r>
            <a:br>
              <a:rPr lang="en-US" dirty="0"/>
            </a:br>
            <a:endParaRPr lang="hu-HU" dirty="0"/>
          </a:p>
          <a:p>
            <a:endParaRPr lang="hu-HU" dirty="0"/>
          </a:p>
        </p:txBody>
      </p:sp>
    </p:spTree>
    <p:extLst>
      <p:ext uri="{BB962C8B-B14F-4D97-AF65-F5344CB8AC3E}">
        <p14:creationId xmlns:p14="http://schemas.microsoft.com/office/powerpoint/2010/main" val="31012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3701667" y="2798284"/>
            <a:ext cx="3062690" cy="2093205"/>
          </a:xfrm>
          <a:prstGeom prst="rect">
            <a:avLst/>
          </a:prstGeom>
          <a:noFill/>
        </p:spPr>
        <p:txBody>
          <a:bodyPr wrap="square" rtlCol="0">
            <a:spAutoFit/>
          </a:bodyPr>
          <a:lstStyle/>
          <a:p>
            <a:endParaRPr lang="hu-HU" dirty="0"/>
          </a:p>
        </p:txBody>
      </p:sp>
      <p:sp>
        <p:nvSpPr>
          <p:cNvPr id="13" name="Szövegdoboz 12"/>
          <p:cNvSpPr txBox="1"/>
          <p:nvPr/>
        </p:nvSpPr>
        <p:spPr>
          <a:xfrm>
            <a:off x="3136900" y="2798284"/>
            <a:ext cx="8496299" cy="3139321"/>
          </a:xfrm>
          <a:prstGeom prst="rect">
            <a:avLst/>
          </a:prstGeom>
          <a:noFill/>
        </p:spPr>
        <p:txBody>
          <a:bodyPr wrap="square" rtlCol="0">
            <a:spAutoFit/>
          </a:bodyPr>
          <a:lstStyle/>
          <a:p>
            <a:r>
              <a:rPr lang="en-GB" altLang="hu-HU" b="1" u="sng" dirty="0" smtClean="0"/>
              <a:t>Keynote speakers:</a:t>
            </a:r>
            <a:endParaRPr lang="en-GB" altLang="zh-CN" b="1" dirty="0"/>
          </a:p>
          <a:p>
            <a:r>
              <a:rPr lang="hu-HU" b="1" dirty="0" err="1" smtClean="0"/>
              <a:t>Ralph-Johan</a:t>
            </a:r>
            <a:r>
              <a:rPr lang="hu-HU" b="1" dirty="0" smtClean="0"/>
              <a:t> Back, </a:t>
            </a:r>
            <a:r>
              <a:rPr lang="hu-HU" dirty="0" err="1" smtClean="0"/>
              <a:t>Abo</a:t>
            </a:r>
            <a:r>
              <a:rPr lang="hu-HU" dirty="0" smtClean="0"/>
              <a:t> </a:t>
            </a:r>
            <a:r>
              <a:rPr lang="hu-HU" dirty="0" err="1"/>
              <a:t>Akademi</a:t>
            </a:r>
            <a:r>
              <a:rPr lang="hu-HU" dirty="0"/>
              <a:t> University Turku, </a:t>
            </a:r>
            <a:r>
              <a:rPr lang="hu-HU" dirty="0" err="1" smtClean="0"/>
              <a:t>Finland</a:t>
            </a:r>
            <a:r>
              <a:rPr lang="hu-HU" dirty="0" smtClean="0"/>
              <a:t/>
            </a:r>
            <a:br>
              <a:rPr lang="hu-HU" dirty="0" smtClean="0"/>
            </a:br>
            <a:r>
              <a:rPr lang="en-US" dirty="0"/>
              <a:t>Structured derivations in practice: experiences from the E-math project</a:t>
            </a:r>
            <a:endParaRPr lang="hu-HU" dirty="0" smtClean="0"/>
          </a:p>
          <a:p>
            <a:r>
              <a:rPr lang="hu-HU" b="1" dirty="0" err="1"/>
              <a:t>Marcelo</a:t>
            </a:r>
            <a:r>
              <a:rPr lang="hu-HU" b="1" dirty="0"/>
              <a:t> de </a:t>
            </a:r>
            <a:r>
              <a:rPr lang="hu-HU" b="1" dirty="0" err="1"/>
              <a:t>Carvalho</a:t>
            </a:r>
            <a:r>
              <a:rPr lang="hu-HU" b="1" dirty="0"/>
              <a:t> </a:t>
            </a:r>
            <a:r>
              <a:rPr lang="hu-HU" b="1" dirty="0" smtClean="0"/>
              <a:t>Borba, </a:t>
            </a:r>
            <a:r>
              <a:rPr lang="hu-HU" dirty="0" err="1" smtClean="0"/>
              <a:t>Graduate</a:t>
            </a:r>
            <a:r>
              <a:rPr lang="hu-HU" dirty="0" smtClean="0"/>
              <a:t> </a:t>
            </a:r>
            <a:r>
              <a:rPr lang="hu-HU" dirty="0"/>
              <a:t>Program </a:t>
            </a:r>
            <a:r>
              <a:rPr lang="hu-HU" dirty="0" err="1"/>
              <a:t>in</a:t>
            </a:r>
            <a:r>
              <a:rPr lang="hu-HU" dirty="0"/>
              <a:t> </a:t>
            </a:r>
            <a:r>
              <a:rPr lang="hu-HU" dirty="0" err="1"/>
              <a:t>Mathematics</a:t>
            </a:r>
            <a:r>
              <a:rPr lang="hu-HU" dirty="0"/>
              <a:t> Education, </a:t>
            </a:r>
            <a:r>
              <a:rPr lang="hu-HU" dirty="0" smtClean="0"/>
              <a:t>UNESP/</a:t>
            </a:r>
            <a:r>
              <a:rPr lang="hu-HU" dirty="0" err="1" smtClean="0"/>
              <a:t>Brasil</a:t>
            </a:r>
            <a:r>
              <a:rPr lang="hu-HU" dirty="0" smtClean="0"/>
              <a:t/>
            </a:r>
            <a:br>
              <a:rPr lang="hu-HU" dirty="0" smtClean="0"/>
            </a:br>
            <a:r>
              <a:rPr lang="en-US" dirty="0"/>
              <a:t>Math Problem, Facebook and Emergent Classrooms</a:t>
            </a:r>
            <a:r>
              <a:rPr lang="hu-HU" dirty="0" smtClean="0"/>
              <a:t/>
            </a:r>
            <a:br>
              <a:rPr lang="hu-HU" dirty="0" smtClean="0"/>
            </a:br>
            <a:r>
              <a:rPr lang="hu-HU" b="1" dirty="0" err="1"/>
              <a:t>Predrag</a:t>
            </a:r>
            <a:r>
              <a:rPr lang="hu-HU" b="1" dirty="0"/>
              <a:t> </a:t>
            </a:r>
            <a:r>
              <a:rPr lang="hu-HU" b="1" dirty="0" err="1" smtClean="0"/>
              <a:t>Janičić</a:t>
            </a:r>
            <a:r>
              <a:rPr lang="hu-HU" b="1" dirty="0" smtClean="0"/>
              <a:t>, </a:t>
            </a:r>
            <a:r>
              <a:rPr lang="hu-HU" dirty="0" smtClean="0"/>
              <a:t>University </a:t>
            </a:r>
            <a:r>
              <a:rPr lang="hu-HU" dirty="0"/>
              <a:t>of </a:t>
            </a:r>
            <a:r>
              <a:rPr lang="hu-HU" dirty="0" err="1"/>
              <a:t>Belgrade</a:t>
            </a:r>
            <a:r>
              <a:rPr lang="hu-HU" dirty="0"/>
              <a:t>, </a:t>
            </a:r>
            <a:r>
              <a:rPr lang="hu-HU" dirty="0" err="1" smtClean="0"/>
              <a:t>Serbia</a:t>
            </a:r>
            <a:r>
              <a:rPr lang="hu-HU" dirty="0" smtClean="0"/>
              <a:t/>
            </a:r>
            <a:br>
              <a:rPr lang="hu-HU" dirty="0" smtClean="0"/>
            </a:br>
            <a:r>
              <a:rPr lang="en-US" dirty="0"/>
              <a:t>Challenges for the Next Generation Mathematics Education Software</a:t>
            </a:r>
            <a:endParaRPr lang="hu-HU" dirty="0"/>
          </a:p>
          <a:p>
            <a:r>
              <a:rPr lang="hu-HU" b="1" dirty="0"/>
              <a:t>Tomás </a:t>
            </a:r>
            <a:r>
              <a:rPr lang="hu-HU" b="1" dirty="0" err="1" smtClean="0"/>
              <a:t>Recio</a:t>
            </a:r>
            <a:r>
              <a:rPr lang="hu-HU" b="1" dirty="0" smtClean="0"/>
              <a:t>, </a:t>
            </a:r>
            <a:r>
              <a:rPr lang="hu-HU" dirty="0" err="1" smtClean="0"/>
              <a:t>Universidad</a:t>
            </a:r>
            <a:r>
              <a:rPr lang="hu-HU" dirty="0" smtClean="0"/>
              <a:t> </a:t>
            </a:r>
            <a:r>
              <a:rPr lang="hu-HU" dirty="0"/>
              <a:t>de </a:t>
            </a:r>
            <a:r>
              <a:rPr lang="hu-HU" dirty="0" err="1"/>
              <a:t>Cantabria</a:t>
            </a:r>
            <a:r>
              <a:rPr lang="hu-HU" dirty="0"/>
              <a:t>, </a:t>
            </a:r>
            <a:r>
              <a:rPr lang="hu-HU" dirty="0" err="1"/>
              <a:t>Santander</a:t>
            </a:r>
            <a:r>
              <a:rPr lang="hu-HU" dirty="0"/>
              <a:t>, </a:t>
            </a:r>
            <a:r>
              <a:rPr lang="hu-HU" dirty="0" smtClean="0"/>
              <a:t>Spain</a:t>
            </a:r>
            <a:br>
              <a:rPr lang="hu-HU" dirty="0" smtClean="0"/>
            </a:br>
            <a:r>
              <a:rPr lang="en-US" dirty="0"/>
              <a:t>Dynamic Geometry and Mathematics: few trains on a two-way track</a:t>
            </a:r>
            <a:endParaRPr lang="hu-HU" dirty="0"/>
          </a:p>
          <a:p>
            <a:r>
              <a:rPr lang="hu-HU" b="1" dirty="0"/>
              <a:t>Jürgen </a:t>
            </a:r>
            <a:r>
              <a:rPr lang="hu-HU" b="1" dirty="0" err="1" smtClean="0"/>
              <a:t>Richter-Gebert</a:t>
            </a:r>
            <a:r>
              <a:rPr lang="hu-HU" b="1" dirty="0" smtClean="0"/>
              <a:t>, </a:t>
            </a:r>
            <a:r>
              <a:rPr lang="hu-HU" dirty="0" smtClean="0"/>
              <a:t>University </a:t>
            </a:r>
            <a:r>
              <a:rPr lang="hu-HU" dirty="0"/>
              <a:t>of </a:t>
            </a:r>
            <a:r>
              <a:rPr lang="hu-HU" dirty="0" err="1"/>
              <a:t>Technology</a:t>
            </a:r>
            <a:r>
              <a:rPr lang="hu-HU" dirty="0"/>
              <a:t>, </a:t>
            </a:r>
            <a:r>
              <a:rPr lang="hu-HU" dirty="0" err="1"/>
              <a:t>Munich</a:t>
            </a:r>
            <a:r>
              <a:rPr lang="hu-HU" dirty="0"/>
              <a:t>, </a:t>
            </a:r>
            <a:r>
              <a:rPr lang="hu-HU" dirty="0" err="1"/>
              <a:t>Germany</a:t>
            </a:r>
            <a:endParaRPr lang="hu-HU" dirty="0"/>
          </a:p>
          <a:p>
            <a:r>
              <a:rPr lang="en-US" dirty="0"/>
              <a:t>Mathematics on electronic media in a changing world</a:t>
            </a:r>
            <a:endParaRPr lang="hu-HU" dirty="0"/>
          </a:p>
        </p:txBody>
      </p:sp>
      <p:sp>
        <p:nvSpPr>
          <p:cNvPr id="14" name="Szövegdoboz 13"/>
          <p:cNvSpPr txBox="1"/>
          <p:nvPr/>
        </p:nvSpPr>
        <p:spPr>
          <a:xfrm>
            <a:off x="3602517" y="585088"/>
            <a:ext cx="6026226" cy="1323439"/>
          </a:xfrm>
          <a:prstGeom prst="rect">
            <a:avLst/>
          </a:prstGeom>
          <a:noFill/>
        </p:spPr>
        <p:txBody>
          <a:bodyPr wrap="square" rtlCol="0">
            <a:spAutoFit/>
          </a:bodyPr>
          <a:lstStyle/>
          <a:p>
            <a:r>
              <a:rPr lang="en-US" sz="2000" b="1" dirty="0" smtClean="0">
                <a:effectLst/>
              </a:rPr>
              <a:t>Fifth Central- and Eastern European Conference</a:t>
            </a:r>
            <a:br>
              <a:rPr lang="en-US" sz="2000" b="1" dirty="0" smtClean="0">
                <a:effectLst/>
              </a:rPr>
            </a:br>
            <a:r>
              <a:rPr lang="en-US" sz="2000" b="1" dirty="0" smtClean="0">
                <a:effectLst/>
              </a:rPr>
              <a:t>on Computer Algebra- and Dynamic Geometry Systems</a:t>
            </a:r>
            <a:br>
              <a:rPr lang="en-US" sz="2000" b="1" dirty="0" smtClean="0">
                <a:effectLst/>
              </a:rPr>
            </a:br>
            <a:r>
              <a:rPr lang="en-US" sz="2000" b="1" dirty="0" smtClean="0">
                <a:effectLst/>
              </a:rPr>
              <a:t>in Mathematics Education</a:t>
            </a:r>
            <a:br>
              <a:rPr lang="en-US" sz="2000" b="1" dirty="0" smtClean="0">
                <a:effectLst/>
              </a:rPr>
            </a:br>
            <a:r>
              <a:rPr lang="en-US" sz="2000" b="1" dirty="0" smtClean="0">
                <a:effectLst/>
              </a:rPr>
              <a:t>26-29 September, 2014 Halle (Saale), Germany</a:t>
            </a:r>
            <a:endParaRPr lang="hu-HU" sz="2000" b="1" dirty="0"/>
          </a:p>
        </p:txBody>
      </p:sp>
      <p:sp>
        <p:nvSpPr>
          <p:cNvPr id="17" name="AutoShape 6" descr="Képtalálat a következ&amp;odblac;re: „Halle marktkirch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9" name="Kép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69" y="234609"/>
            <a:ext cx="2083280" cy="2828080"/>
          </a:xfrm>
          <a:prstGeom prst="rect">
            <a:avLst/>
          </a:prstGeom>
        </p:spPr>
      </p:pic>
      <p:sp>
        <p:nvSpPr>
          <p:cNvPr id="20" name="Szövegdoboz 19"/>
          <p:cNvSpPr txBox="1"/>
          <p:nvPr/>
        </p:nvSpPr>
        <p:spPr>
          <a:xfrm>
            <a:off x="482600" y="6031413"/>
            <a:ext cx="4127500" cy="646331"/>
          </a:xfrm>
          <a:prstGeom prst="rect">
            <a:avLst/>
          </a:prstGeom>
          <a:noFill/>
        </p:spPr>
        <p:txBody>
          <a:bodyPr wrap="square" rtlCol="0">
            <a:spAutoFit/>
          </a:bodyPr>
          <a:lstStyle/>
          <a:p>
            <a:r>
              <a:rPr lang="hu-HU" dirty="0" smtClean="0">
                <a:hlinkClick r:id="rId3"/>
              </a:rPr>
              <a:t>http://cadgme2014.cermat.org/</a:t>
            </a:r>
            <a:endParaRPr lang="hu-HU" dirty="0" smtClean="0"/>
          </a:p>
          <a:p>
            <a:endParaRPr lang="hu-HU" dirty="0"/>
          </a:p>
        </p:txBody>
      </p:sp>
    </p:spTree>
    <p:extLst>
      <p:ext uri="{BB962C8B-B14F-4D97-AF65-F5344CB8AC3E}">
        <p14:creationId xmlns:p14="http://schemas.microsoft.com/office/powerpoint/2010/main" val="16342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362200" y="38100"/>
            <a:ext cx="8089900" cy="1754326"/>
          </a:xfrm>
          <a:prstGeom prst="rect">
            <a:avLst/>
          </a:prstGeom>
          <a:noFill/>
        </p:spPr>
        <p:txBody>
          <a:bodyPr wrap="square" rtlCol="0">
            <a:spAutoFit/>
          </a:bodyPr>
          <a:lstStyle/>
          <a:p>
            <a:r>
              <a:rPr lang="en-US" b="1" dirty="0"/>
              <a:t>CADGME </a:t>
            </a:r>
            <a:r>
              <a:rPr lang="hu-HU" b="1" dirty="0" smtClean="0"/>
              <a:t>- </a:t>
            </a:r>
            <a:r>
              <a:rPr lang="en-US" b="1" dirty="0" smtClean="0"/>
              <a:t>2014.</a:t>
            </a:r>
            <a:r>
              <a:rPr lang="hu-HU" b="1" dirty="0" smtClean="0"/>
              <a:t/>
            </a:r>
            <a:br>
              <a:rPr lang="hu-HU" b="1" dirty="0" smtClean="0"/>
            </a:br>
            <a:r>
              <a:rPr lang="hu-HU" b="1" dirty="0" err="1"/>
              <a:t>Characteristic</a:t>
            </a:r>
            <a:r>
              <a:rPr lang="hu-HU" b="1" dirty="0"/>
              <a:t> </a:t>
            </a:r>
            <a:r>
              <a:rPr lang="hu-HU" b="1" dirty="0" err="1"/>
              <a:t>features</a:t>
            </a:r>
            <a:r>
              <a:rPr lang="hu-HU" b="1" dirty="0"/>
              <a:t>, </a:t>
            </a:r>
            <a:r>
              <a:rPr lang="hu-HU" b="1" dirty="0" err="1"/>
              <a:t>topics</a:t>
            </a:r>
            <a:r>
              <a:rPr lang="hu-HU" b="1" dirty="0" smtClean="0"/>
              <a:t>:</a:t>
            </a:r>
            <a:br>
              <a:rPr lang="hu-HU" b="1" dirty="0" smtClean="0"/>
            </a:br>
            <a:r>
              <a:rPr lang="hu-HU" b="1" dirty="0" err="1" smtClean="0"/>
              <a:t>How</a:t>
            </a:r>
            <a:r>
              <a:rPr lang="hu-HU" b="1" dirty="0" smtClean="0"/>
              <a:t> </a:t>
            </a:r>
            <a:r>
              <a:rPr lang="hu-HU" b="1" dirty="0" err="1" smtClean="0"/>
              <a:t>resources</a:t>
            </a:r>
            <a:r>
              <a:rPr lang="hu-HU" b="1" dirty="0" smtClean="0"/>
              <a:t> </a:t>
            </a:r>
            <a:r>
              <a:rPr lang="hu-HU" b="1" dirty="0" err="1" smtClean="0"/>
              <a:t>are</a:t>
            </a:r>
            <a:r>
              <a:rPr lang="hu-HU" b="1" dirty="0" smtClean="0"/>
              <a:t> </a:t>
            </a:r>
            <a:r>
              <a:rPr lang="hu-HU" b="1" dirty="0" err="1" smtClean="0"/>
              <a:t>transforming</a:t>
            </a:r>
            <a:r>
              <a:rPr lang="hu-HU" b="1" dirty="0" smtClean="0"/>
              <a:t> the </a:t>
            </a:r>
            <a:r>
              <a:rPr lang="hu-HU" b="1" dirty="0" err="1" smtClean="0"/>
              <a:t>practice</a:t>
            </a:r>
            <a:r>
              <a:rPr lang="hu-HU" b="1" dirty="0" smtClean="0"/>
              <a:t>?</a:t>
            </a:r>
            <a:br>
              <a:rPr lang="hu-HU" b="1" dirty="0" smtClean="0"/>
            </a:br>
            <a:r>
              <a:rPr lang="en-US" b="1" dirty="0"/>
              <a:t>Challenges for the Next Generation Mathematics Education </a:t>
            </a:r>
            <a:r>
              <a:rPr lang="en-US" b="1" dirty="0" smtClean="0"/>
              <a:t>Software</a:t>
            </a:r>
            <a:r>
              <a:rPr lang="hu-HU" b="1" dirty="0" smtClean="0"/>
              <a:t/>
            </a:r>
            <a:br>
              <a:rPr lang="hu-HU" b="1" dirty="0" smtClean="0"/>
            </a:br>
            <a:r>
              <a:rPr lang="hu-HU" b="1" dirty="0" smtClean="0"/>
              <a:t/>
            </a:r>
            <a:br>
              <a:rPr lang="hu-HU" b="1" dirty="0" smtClean="0"/>
            </a:br>
            <a:r>
              <a:rPr lang="hu-HU" b="1" dirty="0" smtClean="0"/>
              <a:t> </a:t>
            </a:r>
            <a:endParaRPr lang="hu-HU" dirty="0"/>
          </a:p>
        </p:txBody>
      </p:sp>
      <p:sp>
        <p:nvSpPr>
          <p:cNvPr id="3" name="Szövegdoboz 2"/>
          <p:cNvSpPr txBox="1"/>
          <p:nvPr/>
        </p:nvSpPr>
        <p:spPr>
          <a:xfrm>
            <a:off x="2362200" y="1435100"/>
            <a:ext cx="8280400" cy="4247317"/>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en-US" b="1" dirty="0"/>
              <a:t/>
            </a:r>
            <a:br>
              <a:rPr lang="en-US" b="1" dirty="0"/>
            </a:br>
            <a:r>
              <a:rPr lang="en-US" b="1" dirty="0"/>
              <a:t/>
            </a:r>
            <a:br>
              <a:rPr lang="en-US" b="1" dirty="0"/>
            </a:br>
            <a:r>
              <a:rPr lang="en-US" b="1" dirty="0"/>
              <a:t>Theodosia </a:t>
            </a:r>
            <a:r>
              <a:rPr lang="en-US" b="1" dirty="0" err="1"/>
              <a:t>Prodromou</a:t>
            </a:r>
            <a:r>
              <a:rPr lang="en-US" b="1" dirty="0"/>
              <a:t>, Zsolt Lavicza, </a:t>
            </a:r>
            <a:r>
              <a:rPr lang="en-US" b="1" dirty="0" err="1"/>
              <a:t>Balazs</a:t>
            </a:r>
            <a:r>
              <a:rPr lang="en-US" b="1" dirty="0"/>
              <a:t> </a:t>
            </a:r>
            <a:r>
              <a:rPr lang="en-US" b="1" dirty="0" err="1"/>
              <a:t>Koren</a:t>
            </a:r>
            <a:endParaRPr lang="hu-HU" dirty="0"/>
          </a:p>
          <a:p>
            <a:r>
              <a:rPr lang="en-US" dirty="0"/>
              <a:t>Increasing students’ involvement in technology-supported mathematics lesson sequences</a:t>
            </a:r>
            <a:endParaRPr lang="hu-HU" dirty="0"/>
          </a:p>
          <a:p>
            <a:r>
              <a:rPr lang="en-CA" b="1" dirty="0" smtClean="0"/>
              <a:t>Paul </a:t>
            </a:r>
            <a:r>
              <a:rPr lang="en-CA" b="1" dirty="0" err="1"/>
              <a:t>Libbrecht</a:t>
            </a:r>
            <a:endParaRPr lang="hu-HU" dirty="0"/>
          </a:p>
          <a:p>
            <a:r>
              <a:rPr lang="en-CA" dirty="0"/>
              <a:t>Adaptations to a Learning Resource</a:t>
            </a:r>
            <a:br>
              <a:rPr lang="en-CA" dirty="0"/>
            </a:br>
            <a:r>
              <a:rPr lang="cs-CZ" b="1" dirty="0" smtClean="0"/>
              <a:t>Světlana </a:t>
            </a:r>
            <a:r>
              <a:rPr lang="cs-CZ" b="1" dirty="0"/>
              <a:t>Tomiczková and Miroslav Lávička</a:t>
            </a:r>
            <a:endParaRPr lang="hu-HU" dirty="0"/>
          </a:p>
          <a:p>
            <a:r>
              <a:rPr lang="en-US" dirty="0"/>
              <a:t>Using dynamic geometry and computer algebra systems in problem based courses for future engineers</a:t>
            </a:r>
            <a:br>
              <a:rPr lang="en-US" dirty="0"/>
            </a:br>
            <a:r>
              <a:rPr lang="en-US" b="1" dirty="0" smtClean="0"/>
              <a:t>Lilla </a:t>
            </a:r>
            <a:r>
              <a:rPr lang="en-US" b="1" dirty="0" err="1"/>
              <a:t>Korenova</a:t>
            </a:r>
            <a:r>
              <a:rPr lang="en-US" dirty="0"/>
              <a:t/>
            </a:r>
            <a:br>
              <a:rPr lang="en-US" dirty="0"/>
            </a:br>
            <a:r>
              <a:rPr lang="en-US" dirty="0"/>
              <a:t>Mobile learning in elementary and secondary school mathematics in Slovakia</a:t>
            </a:r>
            <a:endParaRPr lang="hu-HU" dirty="0"/>
          </a:p>
          <a:p>
            <a:r>
              <a:rPr lang="en-US" dirty="0"/>
              <a:t> </a:t>
            </a:r>
            <a:r>
              <a:rPr lang="en-US" b="1" dirty="0" smtClean="0"/>
              <a:t>Florian </a:t>
            </a:r>
            <a:r>
              <a:rPr lang="en-US" b="1" dirty="0"/>
              <a:t>Schacht</a:t>
            </a:r>
            <a:r>
              <a:rPr lang="en-US" dirty="0"/>
              <a:t/>
            </a:r>
            <a:br>
              <a:rPr lang="en-US" dirty="0"/>
            </a:br>
            <a:r>
              <a:rPr lang="en-US" dirty="0"/>
              <a:t>Student Documentations in Mathematics Classrooms Using Digital Tools: Theoretical Considerations and Empirical Findings</a:t>
            </a:r>
            <a:endParaRPr lang="hu-HU" dirty="0"/>
          </a:p>
        </p:txBody>
      </p:sp>
    </p:spTree>
    <p:extLst>
      <p:ext uri="{BB962C8B-B14F-4D97-AF65-F5344CB8AC3E}">
        <p14:creationId xmlns:p14="http://schemas.microsoft.com/office/powerpoint/2010/main" val="26192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081323" y="585985"/>
            <a:ext cx="5655733" cy="2450727"/>
          </a:xfrm>
        </p:spPr>
        <p:txBody>
          <a:bodyPr>
            <a:normAutofit/>
          </a:bodyPr>
          <a:lstStyle/>
          <a:p>
            <a:pPr marL="0" indent="0">
              <a:buNone/>
            </a:pPr>
            <a:r>
              <a:rPr lang="en-US" sz="2400" b="1" dirty="0" smtClean="0"/>
              <a:t>Sixth Central- and Eastern European Conference on Computer Algebra- and Dynamic Geometry Systems </a:t>
            </a:r>
            <a:br>
              <a:rPr lang="en-US" sz="2400" b="1" dirty="0" smtClean="0"/>
            </a:br>
            <a:r>
              <a:rPr lang="en-US" sz="2400" b="1" dirty="0" smtClean="0"/>
              <a:t>in Mathematics Education</a:t>
            </a:r>
          </a:p>
          <a:p>
            <a:pPr marL="0" indent="0">
              <a:buNone/>
            </a:pPr>
            <a:r>
              <a:rPr lang="en-US" sz="2400" b="1" dirty="0" smtClean="0"/>
              <a:t>7-10 September, 2016 </a:t>
            </a:r>
            <a:r>
              <a:rPr lang="en-US" sz="2400" b="1" dirty="0" err="1" smtClean="0"/>
              <a:t>Targu</a:t>
            </a:r>
            <a:r>
              <a:rPr lang="en-US" sz="2400" b="1" dirty="0" smtClean="0"/>
              <a:t> </a:t>
            </a:r>
            <a:r>
              <a:rPr lang="en-US" sz="2400" b="1" dirty="0" err="1" smtClean="0"/>
              <a:t>Mures</a:t>
            </a:r>
            <a:r>
              <a:rPr lang="en-US" sz="2400" b="1" dirty="0" smtClean="0"/>
              <a:t>, Romania </a:t>
            </a:r>
            <a:endParaRPr lang="hu-HU" sz="2400"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28"/>
            <a:ext cx="2845715" cy="3027584"/>
          </a:xfrm>
          <a:prstGeom prst="rect">
            <a:avLst/>
          </a:prstGeom>
        </p:spPr>
      </p:pic>
      <p:pic>
        <p:nvPicPr>
          <p:cNvPr id="9" name="Kép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022" y="156012"/>
            <a:ext cx="2540669" cy="2971010"/>
          </a:xfrm>
          <a:prstGeom prst="rect">
            <a:avLst/>
          </a:prstGeom>
        </p:spPr>
      </p:pic>
      <p:sp>
        <p:nvSpPr>
          <p:cNvPr id="10" name="Szövegdoboz 9"/>
          <p:cNvSpPr txBox="1"/>
          <p:nvPr/>
        </p:nvSpPr>
        <p:spPr>
          <a:xfrm>
            <a:off x="389544" y="3151981"/>
            <a:ext cx="11039290" cy="3693319"/>
          </a:xfrm>
          <a:prstGeom prst="rect">
            <a:avLst/>
          </a:prstGeom>
          <a:noFill/>
        </p:spPr>
        <p:txBody>
          <a:bodyPr wrap="square" rtlCol="0">
            <a:spAutoFit/>
          </a:bodyPr>
          <a:lstStyle/>
          <a:p>
            <a:r>
              <a:rPr lang="en-GB" altLang="hu-HU" b="1" u="sng" dirty="0" smtClean="0"/>
              <a:t>Keynote speakers:</a:t>
            </a:r>
            <a:r>
              <a:rPr lang="hu-HU" altLang="hu-HU" b="1" u="sng" dirty="0" smtClean="0"/>
              <a:t/>
            </a:r>
            <a:br>
              <a:rPr lang="hu-HU" altLang="hu-HU" b="1" u="sng" dirty="0" smtClean="0"/>
            </a:br>
            <a:endParaRPr lang="en-GB" altLang="zh-CN" b="1" dirty="0"/>
          </a:p>
          <a:p>
            <a:r>
              <a:rPr lang="hu-HU" b="1" dirty="0" smtClean="0"/>
              <a:t>Christian </a:t>
            </a:r>
            <a:r>
              <a:rPr lang="hu-HU" b="1" dirty="0" err="1" smtClean="0"/>
              <a:t>Bokhove</a:t>
            </a:r>
            <a:r>
              <a:rPr lang="hu-HU" b="1" dirty="0" smtClean="0"/>
              <a:t> , </a:t>
            </a:r>
            <a:r>
              <a:rPr lang="hu-HU" dirty="0" smtClean="0"/>
              <a:t>(University of Southampton, UK) </a:t>
            </a:r>
            <a:br>
              <a:rPr lang="hu-HU" dirty="0" smtClean="0"/>
            </a:br>
            <a:r>
              <a:rPr lang="en-US" dirty="0"/>
              <a:t>Using technology for </a:t>
            </a:r>
            <a:r>
              <a:rPr lang="en-US" dirty="0" err="1"/>
              <a:t>maths</a:t>
            </a:r>
            <a:r>
              <a:rPr lang="en-US" dirty="0"/>
              <a:t> teaching and learning: instructional design, digital books and automated feedback</a:t>
            </a:r>
            <a:r>
              <a:rPr lang="hu-HU" dirty="0" smtClean="0"/>
              <a:t/>
            </a:r>
            <a:br>
              <a:rPr lang="hu-HU" dirty="0" smtClean="0"/>
            </a:br>
            <a:r>
              <a:rPr lang="hu-HU" b="1" dirty="0" smtClean="0"/>
              <a:t> </a:t>
            </a:r>
            <a:r>
              <a:rPr lang="hu-HU" b="1" dirty="0" err="1" smtClean="0"/>
              <a:t>Noah</a:t>
            </a:r>
            <a:r>
              <a:rPr lang="hu-HU" b="1" dirty="0" smtClean="0"/>
              <a:t> </a:t>
            </a:r>
            <a:r>
              <a:rPr lang="hu-HU" b="1" dirty="0" err="1" smtClean="0"/>
              <a:t>Dana-Picard</a:t>
            </a:r>
            <a:r>
              <a:rPr lang="hu-HU" b="1" dirty="0" smtClean="0"/>
              <a:t> , </a:t>
            </a:r>
            <a:r>
              <a:rPr lang="hu-HU" dirty="0" smtClean="0"/>
              <a:t>(</a:t>
            </a:r>
            <a:r>
              <a:rPr lang="hu-HU" dirty="0" err="1" smtClean="0"/>
              <a:t>Jerusalem</a:t>
            </a:r>
            <a:r>
              <a:rPr lang="hu-HU" dirty="0" smtClean="0"/>
              <a:t> College of </a:t>
            </a:r>
            <a:r>
              <a:rPr lang="hu-HU" dirty="0" err="1" smtClean="0"/>
              <a:t>Technology</a:t>
            </a:r>
            <a:r>
              <a:rPr lang="hu-HU" dirty="0" smtClean="0"/>
              <a:t>, Israel) </a:t>
            </a:r>
            <a:br>
              <a:rPr lang="hu-HU" dirty="0" smtClean="0"/>
            </a:br>
            <a:r>
              <a:rPr lang="en-US" dirty="0"/>
              <a:t>The usage of technology to revive classical topics in mathematics</a:t>
            </a:r>
            <a:r>
              <a:rPr lang="hu-HU" dirty="0" smtClean="0"/>
              <a:t/>
            </a:r>
            <a:br>
              <a:rPr lang="hu-HU" dirty="0" smtClean="0"/>
            </a:br>
            <a:r>
              <a:rPr lang="hu-HU" b="1" dirty="0" smtClean="0"/>
              <a:t> Zoltán Kátai, </a:t>
            </a:r>
            <a:r>
              <a:rPr lang="hu-HU" dirty="0" smtClean="0"/>
              <a:t>(Sapientia University, </a:t>
            </a:r>
            <a:r>
              <a:rPr lang="hu-HU" dirty="0" err="1" smtClean="0"/>
              <a:t>Targu</a:t>
            </a:r>
            <a:r>
              <a:rPr lang="hu-HU" dirty="0" smtClean="0"/>
              <a:t> </a:t>
            </a:r>
            <a:r>
              <a:rPr lang="hu-HU" dirty="0" err="1" smtClean="0"/>
              <a:t>Mures</a:t>
            </a:r>
            <a:r>
              <a:rPr lang="hu-HU" dirty="0" smtClean="0"/>
              <a:t>, </a:t>
            </a:r>
            <a:r>
              <a:rPr lang="hu-HU" dirty="0" err="1" smtClean="0"/>
              <a:t>Romania</a:t>
            </a:r>
            <a:r>
              <a:rPr lang="hu-HU" dirty="0" smtClean="0"/>
              <a:t>)</a:t>
            </a:r>
            <a:br>
              <a:rPr lang="hu-HU" dirty="0" smtClean="0"/>
            </a:br>
            <a:r>
              <a:rPr lang="en-US" dirty="0"/>
              <a:t>Learning algorithms in technologically and artistically enhanced interactive environments</a:t>
            </a:r>
            <a:r>
              <a:rPr lang="hu-HU" dirty="0" smtClean="0"/>
              <a:t> </a:t>
            </a:r>
            <a:br>
              <a:rPr lang="hu-HU" dirty="0" smtClean="0"/>
            </a:br>
            <a:r>
              <a:rPr lang="hu-HU" b="1" dirty="0" smtClean="0"/>
              <a:t>Zsolt Lavicza, </a:t>
            </a:r>
            <a:r>
              <a:rPr lang="hu-HU" dirty="0" smtClean="0"/>
              <a:t>(STEM Education Centre, </a:t>
            </a:r>
            <a:r>
              <a:rPr lang="hu-HU" dirty="0" err="1" smtClean="0"/>
              <a:t>Johennes</a:t>
            </a:r>
            <a:r>
              <a:rPr lang="hu-HU" dirty="0" smtClean="0"/>
              <a:t> Kepler University, Linz, </a:t>
            </a:r>
            <a:r>
              <a:rPr lang="hu-HU" dirty="0" err="1" smtClean="0"/>
              <a:t>Austria</a:t>
            </a:r>
            <a:r>
              <a:rPr lang="hu-HU" dirty="0" smtClean="0"/>
              <a:t>)</a:t>
            </a:r>
            <a:br>
              <a:rPr lang="hu-HU" dirty="0" smtClean="0"/>
            </a:br>
            <a:r>
              <a:rPr lang="en-US" dirty="0"/>
              <a:t>GEOMATECH: Integrating Technology into Primary and Secondary School Teaching to Enhance Mathematics Education in Hungary</a:t>
            </a:r>
            <a:r>
              <a:rPr lang="hu-HU" dirty="0" smtClean="0"/>
              <a:t/>
            </a:r>
            <a:br>
              <a:rPr lang="hu-HU" dirty="0" smtClean="0"/>
            </a:br>
            <a:r>
              <a:rPr lang="hu-HU" b="1" dirty="0" smtClean="0"/>
              <a:t> </a:t>
            </a:r>
            <a:r>
              <a:rPr lang="hu-HU" b="1" dirty="0" err="1" smtClean="0"/>
              <a:t>Morten</a:t>
            </a:r>
            <a:r>
              <a:rPr lang="hu-HU" b="1" dirty="0" smtClean="0"/>
              <a:t> </a:t>
            </a:r>
            <a:r>
              <a:rPr lang="hu-HU" b="1" dirty="0" err="1" smtClean="0"/>
              <a:t>Misfeldt</a:t>
            </a:r>
            <a:r>
              <a:rPr lang="hu-HU" b="1" dirty="0" smtClean="0"/>
              <a:t>, </a:t>
            </a:r>
            <a:r>
              <a:rPr lang="hu-HU" dirty="0" smtClean="0"/>
              <a:t>(</a:t>
            </a:r>
            <a:r>
              <a:rPr lang="hu-HU" dirty="0" err="1" smtClean="0"/>
              <a:t>Aalborg</a:t>
            </a:r>
            <a:r>
              <a:rPr lang="hu-HU" dirty="0" smtClean="0"/>
              <a:t> University, </a:t>
            </a:r>
            <a:r>
              <a:rPr lang="hu-HU" dirty="0" err="1" smtClean="0"/>
              <a:t>Copenhagen</a:t>
            </a:r>
            <a:r>
              <a:rPr lang="hu-HU" dirty="0" smtClean="0"/>
              <a:t>, </a:t>
            </a:r>
            <a:r>
              <a:rPr lang="hu-HU" dirty="0" err="1" smtClean="0"/>
              <a:t>Denmark</a:t>
            </a:r>
            <a:r>
              <a:rPr lang="hu-HU" dirty="0" smtClean="0"/>
              <a:t>) </a:t>
            </a:r>
            <a:br>
              <a:rPr lang="hu-HU" dirty="0" smtClean="0"/>
            </a:br>
            <a:r>
              <a:rPr lang="en-US" dirty="0"/>
              <a:t>Teaching mathematics with reasoning tools: learning, teaching and curriculum planning</a:t>
            </a:r>
            <a:endParaRPr lang="hu-HU" dirty="0"/>
          </a:p>
        </p:txBody>
      </p:sp>
      <p:sp>
        <p:nvSpPr>
          <p:cNvPr id="11" name="Szövegdoboz 10"/>
          <p:cNvSpPr txBox="1"/>
          <p:nvPr/>
        </p:nvSpPr>
        <p:spPr>
          <a:xfrm>
            <a:off x="3961856" y="2713546"/>
            <a:ext cx="4775200" cy="646331"/>
          </a:xfrm>
          <a:prstGeom prst="rect">
            <a:avLst/>
          </a:prstGeom>
          <a:noFill/>
        </p:spPr>
        <p:txBody>
          <a:bodyPr wrap="square" rtlCol="0">
            <a:spAutoFit/>
          </a:bodyPr>
          <a:lstStyle/>
          <a:p>
            <a:r>
              <a:rPr lang="hu-HU" dirty="0" smtClean="0">
                <a:hlinkClick r:id="rId4"/>
              </a:rPr>
              <a:t>https://cadgme.ms.sapientia.ro/index.html</a:t>
            </a:r>
            <a:endParaRPr lang="hu-HU" dirty="0" smtClean="0"/>
          </a:p>
          <a:p>
            <a:endParaRPr lang="hu-HU" dirty="0"/>
          </a:p>
        </p:txBody>
      </p:sp>
    </p:spTree>
    <p:extLst>
      <p:ext uri="{BB962C8B-B14F-4D97-AF65-F5344CB8AC3E}">
        <p14:creationId xmlns:p14="http://schemas.microsoft.com/office/powerpoint/2010/main" val="7390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06500" y="406400"/>
            <a:ext cx="8928100" cy="1477328"/>
          </a:xfrm>
          <a:prstGeom prst="rect">
            <a:avLst/>
          </a:prstGeom>
          <a:noFill/>
        </p:spPr>
        <p:txBody>
          <a:bodyPr wrap="square" rtlCol="0">
            <a:spAutoFit/>
          </a:bodyPr>
          <a:lstStyle/>
          <a:p>
            <a:r>
              <a:rPr lang="en-US" b="1" dirty="0" smtClean="0"/>
              <a:t>CADGME</a:t>
            </a:r>
            <a:r>
              <a:rPr lang="hu-HU" b="1" dirty="0" smtClean="0"/>
              <a:t> -</a:t>
            </a:r>
            <a:r>
              <a:rPr lang="en-US" b="1" dirty="0" smtClean="0"/>
              <a:t> </a:t>
            </a:r>
            <a:r>
              <a:rPr lang="en-US" b="1" dirty="0"/>
              <a:t>2016</a:t>
            </a:r>
            <a:r>
              <a:rPr lang="en-US" b="1" dirty="0" smtClean="0"/>
              <a:t>.</a:t>
            </a:r>
            <a:r>
              <a:rPr lang="hu-HU" b="1" dirty="0" smtClean="0"/>
              <a:t> </a:t>
            </a:r>
            <a:br>
              <a:rPr lang="hu-HU" b="1" dirty="0" smtClean="0"/>
            </a:br>
            <a:r>
              <a:rPr lang="hu-HU" b="1" dirty="0" err="1"/>
              <a:t>Characteristic</a:t>
            </a:r>
            <a:r>
              <a:rPr lang="hu-HU" b="1" dirty="0"/>
              <a:t> </a:t>
            </a:r>
            <a:r>
              <a:rPr lang="hu-HU" b="1" dirty="0" err="1"/>
              <a:t>features</a:t>
            </a:r>
            <a:r>
              <a:rPr lang="hu-HU" b="1" dirty="0"/>
              <a:t>, </a:t>
            </a:r>
            <a:r>
              <a:rPr lang="hu-HU" b="1" dirty="0" err="1"/>
              <a:t>topics</a:t>
            </a:r>
            <a:r>
              <a:rPr lang="hu-HU" b="1" dirty="0"/>
              <a:t>:</a:t>
            </a:r>
            <a:br>
              <a:rPr lang="hu-HU" b="1" dirty="0"/>
            </a:br>
            <a:r>
              <a:rPr lang="en-US" b="1" dirty="0" smtClean="0"/>
              <a:t>The </a:t>
            </a:r>
            <a:r>
              <a:rPr lang="en-US" b="1" dirty="0"/>
              <a:t>impact of digital tools on students' learning of </a:t>
            </a:r>
            <a:r>
              <a:rPr lang="en-US" b="1" dirty="0" smtClean="0"/>
              <a:t>geometry</a:t>
            </a:r>
            <a:r>
              <a:rPr lang="hu-HU" b="1" dirty="0" smtClean="0"/>
              <a:t>;</a:t>
            </a:r>
            <a:br>
              <a:rPr lang="hu-HU" b="1" dirty="0" smtClean="0"/>
            </a:br>
            <a:r>
              <a:rPr lang="en-US" b="1" dirty="0"/>
              <a:t>Modeling and Experimental Approach in Math Classrooms </a:t>
            </a:r>
            <a:r>
              <a:rPr lang="hu-HU" b="1" dirty="0" smtClean="0"/>
              <a:t/>
            </a:r>
            <a:br>
              <a:rPr lang="hu-HU" b="1" dirty="0" smtClean="0"/>
            </a:br>
            <a:endParaRPr lang="hu-HU" dirty="0"/>
          </a:p>
        </p:txBody>
      </p:sp>
      <p:sp>
        <p:nvSpPr>
          <p:cNvPr id="3" name="Szövegdoboz 2"/>
          <p:cNvSpPr txBox="1"/>
          <p:nvPr/>
        </p:nvSpPr>
        <p:spPr>
          <a:xfrm>
            <a:off x="1358900" y="1917700"/>
            <a:ext cx="9194800" cy="4247317"/>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en-US" b="1" dirty="0"/>
              <a:t/>
            </a:r>
            <a:br>
              <a:rPr lang="en-US" b="1" dirty="0"/>
            </a:br>
            <a:r>
              <a:rPr lang="en-US" b="1" dirty="0"/>
              <a:t/>
            </a:r>
            <a:br>
              <a:rPr lang="en-US" b="1" dirty="0"/>
            </a:br>
            <a:r>
              <a:rPr lang="en-US" b="1" dirty="0" err="1"/>
              <a:t>Kristóf</a:t>
            </a:r>
            <a:r>
              <a:rPr lang="en-US" b="1" dirty="0"/>
              <a:t> </a:t>
            </a:r>
            <a:r>
              <a:rPr lang="en-US" b="1" dirty="0" err="1"/>
              <a:t>Fenyvesi</a:t>
            </a:r>
            <a:r>
              <a:rPr lang="en-US" b="1" dirty="0"/>
              <a:t>, Zsolt Lavicza, Diego </a:t>
            </a:r>
            <a:r>
              <a:rPr lang="en-US" b="1" dirty="0" err="1"/>
              <a:t>Lieban</a:t>
            </a:r>
            <a:r>
              <a:rPr lang="en-US" b="1" dirty="0"/>
              <a:t>, </a:t>
            </a:r>
            <a:r>
              <a:rPr lang="en-US" b="1" dirty="0" err="1"/>
              <a:t>Imre</a:t>
            </a:r>
            <a:r>
              <a:rPr lang="en-US" b="1" dirty="0"/>
              <a:t> </a:t>
            </a:r>
            <a:r>
              <a:rPr lang="en-US" b="1" dirty="0" err="1"/>
              <a:t>Nyögéri</a:t>
            </a:r>
            <a:r>
              <a:rPr lang="en-US" b="1" dirty="0"/>
              <a:t>, Ho-</a:t>
            </a:r>
            <a:r>
              <a:rPr lang="en-US" b="1" dirty="0" err="1"/>
              <a:t>gul</a:t>
            </a:r>
            <a:r>
              <a:rPr lang="en-US" b="1" dirty="0"/>
              <a:t> Park &amp; </a:t>
            </a:r>
            <a:r>
              <a:rPr lang="en-US" b="1" dirty="0" err="1"/>
              <a:t>Taeyoung</a:t>
            </a:r>
            <a:r>
              <a:rPr lang="en-US" b="1" dirty="0"/>
              <a:t> Choi</a:t>
            </a:r>
            <a:r>
              <a:rPr lang="en-US" dirty="0"/>
              <a:t/>
            </a:r>
            <a:br>
              <a:rPr lang="en-US" dirty="0"/>
            </a:br>
            <a:r>
              <a:rPr lang="en-US" dirty="0"/>
              <a:t>STEAM Workshops for Collaborative Problem Solving Based on Connecting Hands-on 4dframe Activities with the Implementation of </a:t>
            </a:r>
            <a:r>
              <a:rPr lang="en-US" dirty="0" err="1"/>
              <a:t>Geogebra</a:t>
            </a:r>
            <a:r>
              <a:rPr lang="en-US" dirty="0"/>
              <a:t/>
            </a:r>
            <a:br>
              <a:rPr lang="en-US" dirty="0"/>
            </a:br>
            <a:r>
              <a:rPr lang="en-US" b="1" dirty="0" err="1" smtClean="0"/>
              <a:t>Valentyna</a:t>
            </a:r>
            <a:r>
              <a:rPr lang="en-US" b="1" dirty="0" smtClean="0"/>
              <a:t> </a:t>
            </a:r>
            <a:r>
              <a:rPr lang="en-US" b="1" dirty="0" err="1"/>
              <a:t>Pikalova</a:t>
            </a:r>
            <a:r>
              <a:rPr lang="en-US" dirty="0"/>
              <a:t/>
            </a:r>
            <a:br>
              <a:rPr lang="en-US" dirty="0"/>
            </a:br>
            <a:r>
              <a:rPr lang="en-US" dirty="0"/>
              <a:t>Teaching and Learning Math Behind Computer Science with the Help of GeoGebra and Python</a:t>
            </a:r>
            <a:br>
              <a:rPr lang="en-US" dirty="0"/>
            </a:br>
            <a:r>
              <a:rPr lang="en-US" b="1" dirty="0" err="1" smtClean="0"/>
              <a:t>Zoltán</a:t>
            </a:r>
            <a:r>
              <a:rPr lang="en-US" b="1" dirty="0" smtClean="0"/>
              <a:t> </a:t>
            </a:r>
            <a:r>
              <a:rPr lang="en-US" b="1" dirty="0" err="1"/>
              <a:t>Kovács</a:t>
            </a:r>
            <a:r>
              <a:rPr lang="en-US" b="1" dirty="0"/>
              <a:t> and </a:t>
            </a:r>
            <a:r>
              <a:rPr lang="en-US" b="1" dirty="0" err="1"/>
              <a:t>Csilla</a:t>
            </a:r>
            <a:r>
              <a:rPr lang="en-US" b="1" dirty="0"/>
              <a:t> </a:t>
            </a:r>
            <a:r>
              <a:rPr lang="en-US" b="1" dirty="0" err="1"/>
              <a:t>Sólyom-Gecse</a:t>
            </a:r>
            <a:r>
              <a:rPr lang="en-US" dirty="0"/>
              <a:t/>
            </a:r>
            <a:br>
              <a:rPr lang="en-US" dirty="0"/>
            </a:br>
            <a:r>
              <a:rPr lang="en-US" dirty="0"/>
              <a:t>GeoGebra Tools with Proof Capabilities</a:t>
            </a:r>
            <a:br>
              <a:rPr lang="en-US" dirty="0"/>
            </a:br>
            <a:r>
              <a:rPr lang="en-US" b="1" dirty="0" smtClean="0"/>
              <a:t>Miguel </a:t>
            </a:r>
            <a:r>
              <a:rPr lang="en-US" b="1" dirty="0"/>
              <a:t>A. </a:t>
            </a:r>
            <a:r>
              <a:rPr lang="en-US" b="1" dirty="0" err="1"/>
              <a:t>Abanades</a:t>
            </a:r>
            <a:r>
              <a:rPr lang="en-US" b="1" dirty="0"/>
              <a:t>, Francisco </a:t>
            </a:r>
            <a:r>
              <a:rPr lang="en-US" b="1" dirty="0" err="1"/>
              <a:t>Botana</a:t>
            </a:r>
            <a:r>
              <a:rPr lang="en-US" b="1" dirty="0"/>
              <a:t>, Zoltan Kovacs, Tomas </a:t>
            </a:r>
            <a:r>
              <a:rPr lang="en-US" b="1" dirty="0" err="1"/>
              <a:t>Recio</a:t>
            </a:r>
            <a:r>
              <a:rPr lang="en-US" b="1" dirty="0"/>
              <a:t> and </a:t>
            </a:r>
            <a:r>
              <a:rPr lang="en-US" b="1" dirty="0" err="1"/>
              <a:t>Csilla</a:t>
            </a:r>
            <a:r>
              <a:rPr lang="en-US" b="1" dirty="0"/>
              <a:t> </a:t>
            </a:r>
            <a:r>
              <a:rPr lang="en-US" b="1" dirty="0" err="1"/>
              <a:t>Solyom-Gecse</a:t>
            </a:r>
            <a:r>
              <a:rPr lang="en-US" dirty="0"/>
              <a:t> Automatic Discovery in GeoGebra: First Steps</a:t>
            </a:r>
            <a:br>
              <a:rPr lang="en-US" dirty="0"/>
            </a:br>
            <a:r>
              <a:rPr lang="en-US" b="1" dirty="0" err="1" smtClean="0"/>
              <a:t>Gregor</a:t>
            </a:r>
            <a:r>
              <a:rPr lang="en-US" b="1" dirty="0" smtClean="0"/>
              <a:t> </a:t>
            </a:r>
            <a:r>
              <a:rPr lang="en-US" b="1" dirty="0" err="1"/>
              <a:t>Jerše</a:t>
            </a:r>
            <a:r>
              <a:rPr lang="en-US" b="1" dirty="0"/>
              <a:t> and </a:t>
            </a:r>
            <a:r>
              <a:rPr lang="en-US" b="1" dirty="0" err="1"/>
              <a:t>Matija</a:t>
            </a:r>
            <a:r>
              <a:rPr lang="en-US" b="1" dirty="0"/>
              <a:t> </a:t>
            </a:r>
            <a:r>
              <a:rPr lang="en-US" b="1" dirty="0" err="1"/>
              <a:t>Lokar</a:t>
            </a:r>
            <a:r>
              <a:rPr lang="en-US" dirty="0"/>
              <a:t/>
            </a:r>
            <a:br>
              <a:rPr lang="en-US" dirty="0"/>
            </a:br>
            <a:r>
              <a:rPr lang="en-US" dirty="0"/>
              <a:t> Learning and teaching programming and numerical methods with a system for automatic assessment</a:t>
            </a:r>
            <a:br>
              <a:rPr lang="en-US" dirty="0"/>
            </a:br>
            <a:endParaRPr lang="hu-HU" dirty="0"/>
          </a:p>
        </p:txBody>
      </p:sp>
    </p:spTree>
    <p:extLst>
      <p:ext uri="{BB962C8B-B14F-4D97-AF65-F5344CB8AC3E}">
        <p14:creationId xmlns:p14="http://schemas.microsoft.com/office/powerpoint/2010/main" val="21977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431800" y="533400"/>
            <a:ext cx="9410700" cy="646331"/>
          </a:xfrm>
          <a:prstGeom prst="rect">
            <a:avLst/>
          </a:prstGeom>
          <a:noFill/>
        </p:spPr>
        <p:txBody>
          <a:bodyPr wrap="square" rtlCol="0">
            <a:spAutoFit/>
          </a:bodyPr>
          <a:lstStyle/>
          <a:p>
            <a:r>
              <a:rPr lang="en-US" sz="3600" b="1" dirty="0">
                <a:latin typeface="+mj-lt"/>
              </a:rPr>
              <a:t>The thematic expansion of CADGME </a:t>
            </a:r>
            <a:r>
              <a:rPr lang="en-US" sz="3600" b="1" dirty="0" smtClean="0">
                <a:latin typeface="+mj-lt"/>
              </a:rPr>
              <a:t>conferences</a:t>
            </a:r>
            <a:endParaRPr lang="hu-HU" sz="3600" b="1" dirty="0">
              <a:latin typeface="+mj-lt"/>
            </a:endParaRPr>
          </a:p>
        </p:txBody>
      </p:sp>
      <p:sp>
        <p:nvSpPr>
          <p:cNvPr id="5" name="Szövegdoboz 4"/>
          <p:cNvSpPr txBox="1"/>
          <p:nvPr/>
        </p:nvSpPr>
        <p:spPr>
          <a:xfrm>
            <a:off x="742950" y="1840011"/>
            <a:ext cx="9391650" cy="369332"/>
          </a:xfrm>
          <a:prstGeom prst="rect">
            <a:avLst/>
          </a:prstGeom>
          <a:noFill/>
        </p:spPr>
        <p:txBody>
          <a:bodyPr wrap="square" rtlCol="0">
            <a:spAutoFit/>
          </a:bodyPr>
          <a:lstStyle/>
          <a:p>
            <a:r>
              <a:rPr lang="hu-HU" dirty="0" smtClean="0"/>
              <a:t> </a:t>
            </a:r>
            <a:endParaRPr lang="hu-HU" dirty="0"/>
          </a:p>
        </p:txBody>
      </p:sp>
      <p:sp>
        <p:nvSpPr>
          <p:cNvPr id="6" name="Rectangle 1"/>
          <p:cNvSpPr>
            <a:spLocks noChangeArrowheads="1"/>
          </p:cNvSpPr>
          <p:nvPr/>
        </p:nvSpPr>
        <p:spPr bwMode="auto">
          <a:xfrm>
            <a:off x="914400" y="1446311"/>
            <a:ext cx="9690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1. </a:t>
            </a:r>
            <a:r>
              <a:rPr kumimoji="0" lang="en-GB"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The aim of the conference is to establish a forum for academics in Central- and Eastern Europe</a:t>
            </a:r>
            <a:r>
              <a:rPr kumimoji="0" lang="hu-HU"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
            </a:r>
            <a:br>
              <a:rPr kumimoji="0" lang="hu-HU"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br>
            <a:r>
              <a:rPr kumimoji="0" lang="hu-HU"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     </a:t>
            </a:r>
            <a:r>
              <a:rPr kumimoji="0" lang="en-GB" altLang="zh-CN" b="1" i="0" u="none" strike="noStrike" cap="none" normalizeH="0" baseline="0" dirty="0" smtClean="0">
                <a:ln>
                  <a:noFill/>
                </a:ln>
                <a:solidFill>
                  <a:schemeClr val="tx1"/>
                </a:solidFill>
                <a:effectLst/>
                <a:latin typeface="+mj-lt"/>
                <a:ea typeface="SimSun" panose="02010600030101010101" pitchFamily="2" charset="-122"/>
                <a:cs typeface="Tahoma" panose="020B0604030504040204" pitchFamily="34" charset="0"/>
              </a:rPr>
              <a:t>to be able to share their work with regard to CAS and DGS. </a:t>
            </a:r>
            <a:endParaRPr kumimoji="0" lang="en-GB" altLang="zh-CN" b="1" i="0" u="none" strike="noStrike" cap="none" normalizeH="0" baseline="0" dirty="0" smtClean="0">
              <a:ln>
                <a:noFill/>
              </a:ln>
              <a:solidFill>
                <a:schemeClr val="tx1"/>
              </a:solidFill>
              <a:effectLst/>
              <a:latin typeface="+mj-lt"/>
            </a:endParaRPr>
          </a:p>
        </p:txBody>
      </p:sp>
      <p:sp>
        <p:nvSpPr>
          <p:cNvPr id="7" name="Szövegdoboz 6"/>
          <p:cNvSpPr txBox="1"/>
          <p:nvPr/>
        </p:nvSpPr>
        <p:spPr>
          <a:xfrm>
            <a:off x="977900" y="2362200"/>
            <a:ext cx="8839200" cy="923330"/>
          </a:xfrm>
          <a:prstGeom prst="rect">
            <a:avLst/>
          </a:prstGeom>
          <a:noFill/>
        </p:spPr>
        <p:txBody>
          <a:bodyPr wrap="square" rtlCol="0">
            <a:spAutoFit/>
          </a:bodyPr>
          <a:lstStyle/>
          <a:p>
            <a:r>
              <a:rPr lang="hu-HU" dirty="0" smtClean="0"/>
              <a:t>2.</a:t>
            </a:r>
            <a:r>
              <a:rPr lang="en-US" dirty="0"/>
              <a:t> </a:t>
            </a:r>
            <a:r>
              <a:rPr lang="en-US" b="1" dirty="0">
                <a:latin typeface="+mj-lt"/>
              </a:rPr>
              <a:t>Theorem-Prover based Systems for Education (</a:t>
            </a:r>
            <a:r>
              <a:rPr lang="en-US" b="1" dirty="0" err="1">
                <a:latin typeface="+mj-lt"/>
              </a:rPr>
              <a:t>eduTPS</a:t>
            </a:r>
            <a:r>
              <a:rPr lang="en-US" b="1" dirty="0">
                <a:latin typeface="+mj-lt"/>
              </a:rPr>
              <a:t>)” </a:t>
            </a:r>
            <a:r>
              <a:rPr lang="hu-HU" dirty="0"/>
              <a:t>played an </a:t>
            </a:r>
            <a:r>
              <a:rPr lang="hu-HU" dirty="0" err="1"/>
              <a:t>important</a:t>
            </a:r>
            <a:r>
              <a:rPr lang="hu-HU" dirty="0"/>
              <a:t> </a:t>
            </a:r>
            <a:r>
              <a:rPr lang="hu-HU" dirty="0" err="1"/>
              <a:t>role</a:t>
            </a:r>
            <a:r>
              <a:rPr lang="hu-HU" dirty="0" smtClean="0">
                <a:latin typeface="+mj-lt"/>
              </a:rPr>
              <a:t> </a:t>
            </a:r>
            <a:r>
              <a:rPr lang="en-US" b="1" dirty="0" smtClean="0">
                <a:latin typeface="+mj-lt"/>
              </a:rPr>
              <a:t>at </a:t>
            </a:r>
            <a:r>
              <a:rPr lang="en-US" b="1" dirty="0">
                <a:latin typeface="+mj-lt"/>
              </a:rPr>
              <a:t>CADGME ’12, the conference on Computer Algebra and Dynamic Geometry Systems in Mathematics Education held at Novi Sad in June 2012</a:t>
            </a:r>
            <a:r>
              <a:rPr lang="en-US" b="1" dirty="0"/>
              <a:t>.</a:t>
            </a:r>
            <a:endParaRPr lang="hu-HU" b="1" dirty="0"/>
          </a:p>
        </p:txBody>
      </p:sp>
      <p:sp>
        <p:nvSpPr>
          <p:cNvPr id="8" name="Szövegdoboz 7"/>
          <p:cNvSpPr txBox="1"/>
          <p:nvPr/>
        </p:nvSpPr>
        <p:spPr>
          <a:xfrm>
            <a:off x="977900" y="3437930"/>
            <a:ext cx="8686800" cy="1754326"/>
          </a:xfrm>
          <a:prstGeom prst="rect">
            <a:avLst/>
          </a:prstGeom>
          <a:noFill/>
        </p:spPr>
        <p:txBody>
          <a:bodyPr wrap="square" rtlCol="0">
            <a:spAutoFit/>
          </a:bodyPr>
          <a:lstStyle/>
          <a:p>
            <a:r>
              <a:rPr lang="hu-HU" b="1" dirty="0" smtClean="0">
                <a:latin typeface="+mj-lt"/>
              </a:rPr>
              <a:t>3. </a:t>
            </a:r>
            <a:r>
              <a:rPr lang="hu-HU" b="1" dirty="0" err="1" smtClean="0">
                <a:latin typeface="+mj-lt"/>
              </a:rPr>
              <a:t>One</a:t>
            </a:r>
            <a:r>
              <a:rPr lang="hu-HU" b="1" dirty="0" smtClean="0">
                <a:latin typeface="+mj-lt"/>
              </a:rPr>
              <a:t> of the </a:t>
            </a:r>
            <a:r>
              <a:rPr lang="hu-HU" b="1" dirty="0" err="1" smtClean="0">
                <a:latin typeface="+mj-lt"/>
              </a:rPr>
              <a:t>working</a:t>
            </a:r>
            <a:r>
              <a:rPr lang="hu-HU" b="1" dirty="0" smtClean="0">
                <a:latin typeface="+mj-lt"/>
              </a:rPr>
              <a:t> </a:t>
            </a:r>
            <a:r>
              <a:rPr lang="hu-HU" b="1" dirty="0" err="1" smtClean="0">
                <a:latin typeface="+mj-lt"/>
              </a:rPr>
              <a:t>groups</a:t>
            </a:r>
            <a:r>
              <a:rPr lang="hu-HU" b="1" dirty="0" smtClean="0">
                <a:latin typeface="+mj-lt"/>
              </a:rPr>
              <a:t> of CADGME 2018 </a:t>
            </a:r>
            <a:r>
              <a:rPr lang="hu-HU" b="1" dirty="0" err="1" smtClean="0">
                <a:latin typeface="+mj-lt"/>
              </a:rPr>
              <a:t>will</a:t>
            </a:r>
            <a:r>
              <a:rPr lang="hu-HU" b="1" dirty="0" smtClean="0">
                <a:latin typeface="+mj-lt"/>
              </a:rPr>
              <a:t> be TAME: </a:t>
            </a:r>
            <a:r>
              <a:rPr lang="en-US" b="1" dirty="0" smtClean="0">
                <a:latin typeface="+mj-lt"/>
              </a:rPr>
              <a:t>Technology</a:t>
            </a:r>
            <a:r>
              <a:rPr lang="en-US" b="1" dirty="0">
                <a:latin typeface="+mj-lt"/>
              </a:rPr>
              <a:t>, Arts and Mathematics </a:t>
            </a:r>
            <a:r>
              <a:rPr lang="en-US" b="1" dirty="0" smtClean="0">
                <a:latin typeface="+mj-lt"/>
              </a:rPr>
              <a:t>Education</a:t>
            </a:r>
            <a:r>
              <a:rPr lang="hu-HU" b="1" dirty="0" smtClean="0">
                <a:latin typeface="+mj-lt"/>
              </a:rPr>
              <a:t/>
            </a:r>
            <a:br>
              <a:rPr lang="hu-HU" b="1" dirty="0" smtClean="0">
                <a:latin typeface="+mj-lt"/>
              </a:rPr>
            </a:br>
            <a:r>
              <a:rPr lang="hu-HU" b="1" dirty="0" err="1" smtClean="0">
                <a:latin typeface="+mj-lt"/>
              </a:rPr>
              <a:t>One</a:t>
            </a:r>
            <a:r>
              <a:rPr lang="hu-HU" b="1" dirty="0" smtClean="0">
                <a:latin typeface="+mj-lt"/>
              </a:rPr>
              <a:t>  of the </a:t>
            </a:r>
            <a:r>
              <a:rPr lang="hu-HU" b="1" dirty="0" err="1" smtClean="0">
                <a:latin typeface="+mj-lt"/>
              </a:rPr>
              <a:t>keynotes</a:t>
            </a:r>
            <a:r>
              <a:rPr lang="hu-HU" b="1" dirty="0" smtClean="0">
                <a:latin typeface="+mj-lt"/>
              </a:rPr>
              <a:t>:  </a:t>
            </a:r>
            <a:r>
              <a:rPr lang="en-US" b="1" dirty="0" smtClean="0"/>
              <a:t>STEAM-</a:t>
            </a:r>
            <a:r>
              <a:rPr lang="en-US" b="1" dirty="0" err="1" smtClean="0"/>
              <a:t>ing</a:t>
            </a:r>
            <a:r>
              <a:rPr lang="en-US" b="1" dirty="0" smtClean="0"/>
              <a:t> </a:t>
            </a:r>
            <a:r>
              <a:rPr lang="en-US" b="1" dirty="0"/>
              <a:t>Up Learning with GeoGebra: from Explorations in Arts and Design to Robot-making </a:t>
            </a:r>
            <a:r>
              <a:rPr lang="en-US" b="1" dirty="0" smtClean="0"/>
              <a:t>Activities</a:t>
            </a:r>
            <a:endParaRPr lang="hu-HU" b="1" dirty="0" smtClean="0"/>
          </a:p>
          <a:p>
            <a:r>
              <a:rPr lang="hu-HU" dirty="0"/>
              <a:t/>
            </a:r>
            <a:br>
              <a:rPr lang="hu-HU" dirty="0"/>
            </a:br>
            <a:r>
              <a:rPr lang="en-US" dirty="0" smtClean="0"/>
              <a:t> </a:t>
            </a:r>
            <a:endParaRPr lang="hu-HU" dirty="0"/>
          </a:p>
        </p:txBody>
      </p:sp>
    </p:spTree>
    <p:extLst>
      <p:ext uri="{BB962C8B-B14F-4D97-AF65-F5344CB8AC3E}">
        <p14:creationId xmlns:p14="http://schemas.microsoft.com/office/powerpoint/2010/main" val="31983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err="1" smtClean="0"/>
              <a:t>Publications</a:t>
            </a:r>
            <a:r>
              <a:rPr lang="hu-HU" sz="3600" b="1" dirty="0" smtClean="0"/>
              <a:t> </a:t>
            </a:r>
            <a:r>
              <a:rPr lang="en-US" sz="3600" b="1" dirty="0" smtClean="0"/>
              <a:t>of reviewed papers presented at CADGME</a:t>
            </a:r>
            <a:endParaRPr lang="hu-HU" sz="3600" b="1" dirty="0"/>
          </a:p>
        </p:txBody>
      </p:sp>
      <p:sp>
        <p:nvSpPr>
          <p:cNvPr id="5" name="Szövegdoboz 4"/>
          <p:cNvSpPr txBox="1"/>
          <p:nvPr/>
        </p:nvSpPr>
        <p:spPr>
          <a:xfrm>
            <a:off x="1155700" y="2286000"/>
            <a:ext cx="10198100" cy="2585323"/>
          </a:xfrm>
          <a:prstGeom prst="rect">
            <a:avLst/>
          </a:prstGeom>
          <a:noFill/>
        </p:spPr>
        <p:txBody>
          <a:bodyPr wrap="square" rtlCol="0">
            <a:spAutoFit/>
          </a:bodyPr>
          <a:lstStyle/>
          <a:p>
            <a:r>
              <a:rPr lang="hu-HU" dirty="0" err="1" smtClean="0"/>
              <a:t>We</a:t>
            </a:r>
            <a:r>
              <a:rPr lang="hu-HU" dirty="0" smtClean="0"/>
              <a:t> </a:t>
            </a:r>
            <a:r>
              <a:rPr lang="en-US" dirty="0" smtClean="0"/>
              <a:t>publish</a:t>
            </a:r>
            <a:r>
              <a:rPr lang="hu-HU" dirty="0" err="1" smtClean="0"/>
              <a:t>ed</a:t>
            </a:r>
            <a:r>
              <a:rPr lang="en-US" dirty="0" smtClean="0"/>
              <a:t> paper</a:t>
            </a:r>
            <a:r>
              <a:rPr lang="hu-HU" dirty="0" smtClean="0"/>
              <a:t>s</a:t>
            </a:r>
            <a:r>
              <a:rPr lang="en-US" dirty="0" smtClean="0"/>
              <a:t> about talk</a:t>
            </a:r>
            <a:r>
              <a:rPr lang="hu-HU" dirty="0" smtClean="0"/>
              <a:t>s</a:t>
            </a:r>
            <a:r>
              <a:rPr lang="en-US" dirty="0" smtClean="0"/>
              <a:t> at the CADGME conference</a:t>
            </a:r>
            <a:r>
              <a:rPr lang="hu-HU" dirty="0" smtClean="0"/>
              <a:t>s</a:t>
            </a:r>
            <a:r>
              <a:rPr lang="en-US" dirty="0" smtClean="0"/>
              <a:t> </a:t>
            </a:r>
            <a:r>
              <a:rPr lang="hu-HU" dirty="0" err="1" smtClean="0"/>
              <a:t>in</a:t>
            </a:r>
            <a:r>
              <a:rPr lang="hu-HU" dirty="0" smtClean="0"/>
              <a:t> </a:t>
            </a:r>
            <a:r>
              <a:rPr lang="en-US" dirty="0" smtClean="0"/>
              <a:t>the following peer-reviewed journals: </a:t>
            </a:r>
            <a:r>
              <a:rPr lang="hu-HU" dirty="0" smtClean="0"/>
              <a:t/>
            </a:r>
            <a:br>
              <a:rPr lang="hu-HU" dirty="0" smtClean="0"/>
            </a:br>
            <a:endParaRPr lang="hu-HU" dirty="0" smtClean="0"/>
          </a:p>
          <a:p>
            <a:r>
              <a:rPr lang="hu-HU" dirty="0" err="1" smtClean="0"/>
              <a:t>Teaching</a:t>
            </a:r>
            <a:r>
              <a:rPr lang="hu-HU" dirty="0" smtClean="0"/>
              <a:t> </a:t>
            </a:r>
            <a:r>
              <a:rPr lang="hu-HU" dirty="0" err="1" smtClean="0"/>
              <a:t>Mathematics</a:t>
            </a:r>
            <a:r>
              <a:rPr lang="hu-HU" dirty="0" smtClean="0"/>
              <a:t> and Computer Science (</a:t>
            </a:r>
            <a:r>
              <a:rPr lang="hu-HU" dirty="0" smtClean="0">
                <a:hlinkClick r:id="rId3"/>
              </a:rPr>
              <a:t>TMCS</a:t>
            </a:r>
            <a:r>
              <a:rPr lang="hu-HU" dirty="0" smtClean="0"/>
              <a:t>)</a:t>
            </a:r>
            <a:endParaRPr lang="en-US" dirty="0" smtClean="0"/>
          </a:p>
          <a:p>
            <a:r>
              <a:rPr lang="en-US" dirty="0" smtClean="0"/>
              <a:t>The International Journal for Technology in Mathematics Education (</a:t>
            </a:r>
            <a:r>
              <a:rPr lang="en-US" dirty="0" smtClean="0">
                <a:hlinkClick r:id="rId4"/>
              </a:rPr>
              <a:t>IJTME</a:t>
            </a:r>
            <a:r>
              <a:rPr lang="en-US" dirty="0" smtClean="0"/>
              <a:t>)</a:t>
            </a:r>
          </a:p>
          <a:p>
            <a:r>
              <a:rPr lang="en-US" dirty="0" smtClean="0"/>
              <a:t>The Electronic Journal of Mathematics &amp; Technology (</a:t>
            </a:r>
            <a:r>
              <a:rPr lang="en-US" dirty="0" smtClean="0">
                <a:hlinkClick r:id="rId5"/>
              </a:rPr>
              <a:t>eJMT</a:t>
            </a:r>
            <a:r>
              <a:rPr lang="en-US" dirty="0" smtClean="0"/>
              <a:t>) and</a:t>
            </a:r>
          </a:p>
          <a:p>
            <a:r>
              <a:rPr lang="en-US" dirty="0" smtClean="0"/>
              <a:t>Acta Didactica Napocensia (</a:t>
            </a:r>
            <a:r>
              <a:rPr lang="en-US" dirty="0" smtClean="0">
                <a:hlinkClick r:id="rId6"/>
              </a:rPr>
              <a:t>ADN</a:t>
            </a:r>
            <a:r>
              <a:rPr lang="en-US" dirty="0" smtClean="0"/>
              <a:t>) </a:t>
            </a:r>
            <a:r>
              <a:rPr lang="hu-HU" dirty="0" smtClean="0"/>
              <a:t/>
            </a:r>
            <a:br>
              <a:rPr lang="hu-HU" dirty="0" smtClean="0"/>
            </a:br>
            <a:r>
              <a:rPr lang="hu-HU" dirty="0" smtClean="0"/>
              <a:t/>
            </a:r>
            <a:br>
              <a:rPr lang="hu-HU" dirty="0" smtClean="0"/>
            </a:br>
            <a:r>
              <a:rPr lang="hu-HU" dirty="0" err="1" smtClean="0"/>
              <a:t>We</a:t>
            </a:r>
            <a:r>
              <a:rPr lang="hu-HU" dirty="0" smtClean="0"/>
              <a:t> </a:t>
            </a:r>
            <a:r>
              <a:rPr lang="hu-HU" dirty="0" err="1" smtClean="0"/>
              <a:t>published</a:t>
            </a:r>
            <a:r>
              <a:rPr lang="hu-HU" dirty="0" smtClean="0"/>
              <a:t> more </a:t>
            </a:r>
            <a:r>
              <a:rPr lang="hu-HU" dirty="0" err="1" smtClean="0"/>
              <a:t>than</a:t>
            </a:r>
            <a:r>
              <a:rPr lang="hu-HU" dirty="0" smtClean="0"/>
              <a:t> </a:t>
            </a:r>
            <a:r>
              <a:rPr lang="hu-HU" b="1" dirty="0" smtClean="0"/>
              <a:t>140 </a:t>
            </a:r>
            <a:r>
              <a:rPr lang="hu-HU" b="1" dirty="0" err="1" smtClean="0"/>
              <a:t>papers</a:t>
            </a:r>
            <a:r>
              <a:rPr lang="hu-HU" b="1" dirty="0"/>
              <a:t> </a:t>
            </a:r>
            <a:r>
              <a:rPr lang="hu-HU" dirty="0"/>
              <a:t>t</a:t>
            </a:r>
            <a:r>
              <a:rPr lang="hu-HU" dirty="0" smtClean="0"/>
              <a:t>he </a:t>
            </a:r>
            <a:r>
              <a:rPr lang="hu-HU" dirty="0" err="1" smtClean="0"/>
              <a:t>majority</a:t>
            </a:r>
            <a:r>
              <a:rPr lang="hu-HU" dirty="0" smtClean="0"/>
              <a:t> of </a:t>
            </a:r>
            <a:r>
              <a:rPr lang="hu-HU" dirty="0" err="1" smtClean="0"/>
              <a:t>them</a:t>
            </a:r>
            <a:r>
              <a:rPr lang="hu-HU" dirty="0" smtClean="0"/>
              <a:t> </a:t>
            </a:r>
            <a:r>
              <a:rPr lang="hu-HU" dirty="0" err="1" smtClean="0"/>
              <a:t>in</a:t>
            </a:r>
            <a:r>
              <a:rPr lang="hu-HU" dirty="0" smtClean="0"/>
              <a:t> </a:t>
            </a:r>
            <a:r>
              <a:rPr lang="hu-HU" b="1" dirty="0" err="1" smtClean="0"/>
              <a:t>Special</a:t>
            </a:r>
            <a:r>
              <a:rPr lang="hu-HU" b="1" dirty="0" smtClean="0"/>
              <a:t> </a:t>
            </a:r>
            <a:r>
              <a:rPr lang="hu-HU" b="1" dirty="0" err="1" smtClean="0"/>
              <a:t>Issues</a:t>
            </a:r>
            <a:r>
              <a:rPr lang="hu-HU" b="1" dirty="0" smtClean="0"/>
              <a:t>.</a:t>
            </a:r>
            <a:endParaRPr lang="en-US" b="1" dirty="0" smtClean="0"/>
          </a:p>
          <a:p>
            <a:endParaRPr lang="hu-HU" dirty="0"/>
          </a:p>
        </p:txBody>
      </p:sp>
    </p:spTree>
    <p:extLst>
      <p:ext uri="{BB962C8B-B14F-4D97-AF65-F5344CB8AC3E}">
        <p14:creationId xmlns:p14="http://schemas.microsoft.com/office/powerpoint/2010/main" val="3152482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1" y="127000"/>
            <a:ext cx="8585199" cy="6438899"/>
          </a:xfrm>
          <a:prstGeom prst="rect">
            <a:avLst/>
          </a:prstGeom>
        </p:spPr>
      </p:pic>
    </p:spTree>
    <p:extLst>
      <p:ext uri="{BB962C8B-B14F-4D97-AF65-F5344CB8AC3E}">
        <p14:creationId xmlns:p14="http://schemas.microsoft.com/office/powerpoint/2010/main" val="3927489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711200" y="254000"/>
            <a:ext cx="10287000" cy="1477328"/>
          </a:xfrm>
          <a:prstGeom prst="rect">
            <a:avLst/>
          </a:prstGeom>
          <a:noFill/>
        </p:spPr>
        <p:txBody>
          <a:bodyPr wrap="square" rtlCol="0">
            <a:spAutoFit/>
          </a:bodyPr>
          <a:lstStyle/>
          <a:p>
            <a:r>
              <a:rPr lang="hu-HU" sz="2400" b="1" dirty="0" err="1" smtClean="0"/>
              <a:t>Seventh</a:t>
            </a:r>
            <a:r>
              <a:rPr lang="hu-HU" sz="2400" b="1" dirty="0" smtClean="0"/>
              <a:t>  CADGME - </a:t>
            </a:r>
            <a:r>
              <a:rPr lang="hu-HU" sz="2400" b="1" dirty="0" err="1" smtClean="0"/>
              <a:t>Conference</a:t>
            </a:r>
            <a:r>
              <a:rPr lang="hu-HU" sz="2400" b="1" dirty="0" smtClean="0"/>
              <a:t> </a:t>
            </a:r>
            <a:r>
              <a:rPr lang="hu-HU" sz="2400" b="1" dirty="0" err="1" smtClean="0"/>
              <a:t>on</a:t>
            </a:r>
            <a:r>
              <a:rPr lang="hu-HU" sz="2400" b="1" dirty="0" smtClean="0"/>
              <a:t> ﻿Computer Algebra and </a:t>
            </a:r>
            <a:r>
              <a:rPr lang="hu-HU" sz="2400" b="1" dirty="0" err="1" smtClean="0"/>
              <a:t>Dynamic</a:t>
            </a:r>
            <a:r>
              <a:rPr lang="hu-HU" sz="2400" b="1" dirty="0" smtClean="0"/>
              <a:t> </a:t>
            </a:r>
            <a:r>
              <a:rPr lang="hu-HU" sz="2400" b="1" dirty="0" err="1" smtClean="0"/>
              <a:t>Geometry</a:t>
            </a:r>
            <a:r>
              <a:rPr lang="hu-HU" sz="2400" b="1" dirty="0" smtClean="0"/>
              <a:t> Systems </a:t>
            </a:r>
            <a:r>
              <a:rPr lang="hu-HU" sz="2400" b="1" dirty="0" err="1" smtClean="0"/>
              <a:t>in</a:t>
            </a:r>
            <a:r>
              <a:rPr lang="hu-HU" sz="2400" b="1" dirty="0" smtClean="0"/>
              <a:t> </a:t>
            </a:r>
            <a:r>
              <a:rPr lang="hu-HU" sz="2400" b="1" dirty="0" err="1" smtClean="0"/>
              <a:t>Mathematics</a:t>
            </a:r>
            <a:r>
              <a:rPr lang="hu-HU" sz="2400" b="1" dirty="0" smtClean="0"/>
              <a:t> Education﻿ 26-29 </a:t>
            </a:r>
            <a:r>
              <a:rPr lang="hu-HU" sz="2400" b="1" dirty="0" err="1" smtClean="0"/>
              <a:t>June</a:t>
            </a:r>
            <a:r>
              <a:rPr lang="hu-HU" sz="2400" b="1" dirty="0" smtClean="0"/>
              <a:t> 2018 University of </a:t>
            </a:r>
            <a:r>
              <a:rPr lang="hu-HU" sz="2400" b="1" dirty="0" err="1" smtClean="0"/>
              <a:t>Coimbra</a:t>
            </a:r>
            <a:r>
              <a:rPr lang="hu-HU" sz="2400" b="1" dirty="0" smtClean="0"/>
              <a:t>, </a:t>
            </a:r>
            <a:r>
              <a:rPr lang="hu-HU" sz="2400" b="1" dirty="0" err="1" smtClean="0"/>
              <a:t>Portugal</a:t>
            </a:r>
            <a:endParaRPr lang="hu-HU" sz="2400" b="1" dirty="0" smtClean="0"/>
          </a:p>
          <a:p>
            <a:endParaRPr lang="hu-HU" dirty="0"/>
          </a:p>
        </p:txBody>
      </p:sp>
      <p:sp>
        <p:nvSpPr>
          <p:cNvPr id="6" name="Szövegdoboz 5"/>
          <p:cNvSpPr txBox="1"/>
          <p:nvPr/>
        </p:nvSpPr>
        <p:spPr>
          <a:xfrm>
            <a:off x="5669170" y="5785713"/>
            <a:ext cx="5118100" cy="646331"/>
          </a:xfrm>
          <a:prstGeom prst="rect">
            <a:avLst/>
          </a:prstGeom>
          <a:noFill/>
        </p:spPr>
        <p:txBody>
          <a:bodyPr wrap="square" rtlCol="0">
            <a:spAutoFit/>
          </a:bodyPr>
          <a:lstStyle/>
          <a:p>
            <a:r>
              <a:rPr lang="hu-HU" dirty="0" smtClean="0">
                <a:hlinkClick r:id="rId2"/>
              </a:rPr>
              <a:t>https://www.uc.pt/en/congressos/cadgme2018</a:t>
            </a:r>
            <a:endParaRPr lang="hu-HU" dirty="0" smtClean="0"/>
          </a:p>
          <a:p>
            <a:endParaRPr lang="hu-HU" dirty="0"/>
          </a:p>
        </p:txBody>
      </p:sp>
      <p:pic>
        <p:nvPicPr>
          <p:cNvPr id="7" name="Tartalom helye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611754"/>
            <a:ext cx="4000500" cy="5638671"/>
          </a:xfrm>
        </p:spPr>
      </p:pic>
      <p:sp>
        <p:nvSpPr>
          <p:cNvPr id="8" name="Szövegdoboz 7"/>
          <p:cNvSpPr txBox="1"/>
          <p:nvPr/>
        </p:nvSpPr>
        <p:spPr>
          <a:xfrm>
            <a:off x="4330700" y="1731328"/>
            <a:ext cx="7378700" cy="3693319"/>
          </a:xfrm>
          <a:prstGeom prst="rect">
            <a:avLst/>
          </a:prstGeom>
          <a:noFill/>
        </p:spPr>
        <p:txBody>
          <a:bodyPr wrap="square" rtlCol="0">
            <a:spAutoFit/>
          </a:bodyPr>
          <a:lstStyle/>
          <a:p>
            <a:r>
              <a:rPr lang="hu-HU" b="1" dirty="0" err="1" smtClean="0"/>
              <a:t>Jaime</a:t>
            </a:r>
            <a:r>
              <a:rPr lang="hu-HU" b="1" dirty="0" smtClean="0"/>
              <a:t> </a:t>
            </a:r>
            <a:r>
              <a:rPr lang="pt-BR" b="1" dirty="0" smtClean="0"/>
              <a:t>Carvalho </a:t>
            </a:r>
            <a:r>
              <a:rPr lang="pt-BR" b="1" dirty="0"/>
              <a:t>e Silva</a:t>
            </a:r>
            <a:r>
              <a:rPr lang="pt-BR" dirty="0"/>
              <a:t>, University of Coimbra</a:t>
            </a:r>
            <a:r>
              <a:rPr lang="pt-BR" dirty="0" smtClean="0"/>
              <a:t>,</a:t>
            </a:r>
            <a:r>
              <a:rPr lang="hu-HU" dirty="0" smtClean="0"/>
              <a:t> </a:t>
            </a:r>
            <a:r>
              <a:rPr lang="hu-HU" dirty="0" err="1" smtClean="0"/>
              <a:t>Portugal</a:t>
            </a:r>
            <a:r>
              <a:rPr lang="hu-HU" dirty="0" smtClean="0"/>
              <a:t/>
            </a:r>
            <a:br>
              <a:rPr lang="hu-HU" dirty="0" smtClean="0"/>
            </a:br>
            <a:r>
              <a:rPr lang="en-US" dirty="0"/>
              <a:t>The challenges schools face with the development of Computer </a:t>
            </a:r>
            <a:r>
              <a:rPr lang="en-US" dirty="0" smtClean="0"/>
              <a:t>Algebra</a:t>
            </a:r>
            <a:r>
              <a:rPr lang="hu-HU" dirty="0"/>
              <a:t/>
            </a:r>
            <a:br>
              <a:rPr lang="hu-HU" dirty="0"/>
            </a:br>
            <a:r>
              <a:rPr lang="hu-HU" b="1" dirty="0" err="1"/>
              <a:t>Kristof</a:t>
            </a:r>
            <a:r>
              <a:rPr lang="hu-HU" b="1" dirty="0"/>
              <a:t> Fenyvesi</a:t>
            </a:r>
            <a:r>
              <a:rPr lang="hu-HU" dirty="0"/>
              <a:t>, University of </a:t>
            </a:r>
            <a:r>
              <a:rPr lang="hu-HU" dirty="0" err="1"/>
              <a:t>Jyväskylä</a:t>
            </a:r>
            <a:r>
              <a:rPr lang="hu-HU" dirty="0"/>
              <a:t>, </a:t>
            </a:r>
            <a:r>
              <a:rPr lang="hu-HU" dirty="0" err="1" smtClean="0"/>
              <a:t>Finland</a:t>
            </a:r>
            <a:r>
              <a:rPr lang="hu-HU" dirty="0" smtClean="0"/>
              <a:t/>
            </a:r>
            <a:br>
              <a:rPr lang="hu-HU" dirty="0" smtClean="0"/>
            </a:br>
            <a:r>
              <a:rPr lang="en-US" dirty="0"/>
              <a:t>STEAM-</a:t>
            </a:r>
            <a:r>
              <a:rPr lang="en-US" dirty="0" err="1"/>
              <a:t>ing</a:t>
            </a:r>
            <a:r>
              <a:rPr lang="en-US" dirty="0"/>
              <a:t> Up Learning with GeoGebra: from Explorations in Arts and Design to Robot-making </a:t>
            </a:r>
            <a:r>
              <a:rPr lang="en-US" dirty="0" smtClean="0"/>
              <a:t>Activities</a:t>
            </a:r>
            <a:r>
              <a:rPr lang="hu-HU" dirty="0" smtClean="0"/>
              <a:t/>
            </a:r>
            <a:br>
              <a:rPr lang="hu-HU" dirty="0" smtClean="0"/>
            </a:br>
            <a:r>
              <a:rPr lang="en-US" b="1" dirty="0"/>
              <a:t>Phillipe R. Richard</a:t>
            </a:r>
            <a:r>
              <a:rPr lang="en-US" dirty="0"/>
              <a:t>, University of Montréal, </a:t>
            </a:r>
            <a:r>
              <a:rPr lang="en-US" dirty="0" smtClean="0"/>
              <a:t>Canada</a:t>
            </a:r>
            <a:r>
              <a:rPr lang="hu-HU" dirty="0" smtClean="0"/>
              <a:t/>
            </a:r>
            <a:br>
              <a:rPr lang="hu-HU" dirty="0" smtClean="0"/>
            </a:br>
            <a:r>
              <a:rPr lang="en-US" dirty="0"/>
              <a:t>The Utility of the Automatic Reasoning Tools for Performing Mathematical </a:t>
            </a:r>
            <a:r>
              <a:rPr lang="en-US" dirty="0" smtClean="0"/>
              <a:t>Work</a:t>
            </a:r>
            <a:r>
              <a:rPr lang="hu-HU" dirty="0" smtClean="0"/>
              <a:t/>
            </a:r>
            <a:br>
              <a:rPr lang="hu-HU" dirty="0" smtClean="0"/>
            </a:br>
            <a:r>
              <a:rPr lang="it-IT" b="1" dirty="0"/>
              <a:t>Ornella Robutti</a:t>
            </a:r>
            <a:r>
              <a:rPr lang="it-IT" dirty="0"/>
              <a:t>, University of Torino, </a:t>
            </a:r>
            <a:r>
              <a:rPr lang="it-IT" dirty="0" smtClean="0"/>
              <a:t>Italy</a:t>
            </a:r>
            <a:r>
              <a:rPr lang="hu-HU" dirty="0" smtClean="0"/>
              <a:t/>
            </a:r>
            <a:br>
              <a:rPr lang="hu-HU" dirty="0" smtClean="0"/>
            </a:br>
            <a:r>
              <a:rPr lang="en-US" dirty="0"/>
              <a:t>Mathematics teachers working in collaboration with the use of technology</a:t>
            </a:r>
            <a:r>
              <a:rPr lang="hu-HU" dirty="0"/>
              <a:t/>
            </a:r>
            <a:br>
              <a:rPr lang="hu-HU" dirty="0"/>
            </a:br>
            <a:r>
              <a:rPr lang="pl-PL" dirty="0"/>
              <a:t>﻿</a:t>
            </a:r>
            <a:r>
              <a:rPr lang="pl-PL" b="1" dirty="0"/>
              <a:t>Katarzyna Winkowska-Novak</a:t>
            </a:r>
            <a:r>
              <a:rPr lang="pl-PL" dirty="0"/>
              <a:t>, SWPS University, Poland</a:t>
            </a:r>
            <a:r>
              <a:rPr lang="hu-HU" dirty="0"/>
              <a:t/>
            </a:r>
            <a:br>
              <a:rPr lang="hu-HU" dirty="0"/>
            </a:br>
            <a:r>
              <a:rPr lang="en-US" dirty="0"/>
              <a:t>﻿GeoGebra role in building mental models and improving computational thinking skills</a:t>
            </a:r>
            <a:endParaRPr lang="hu-HU" dirty="0"/>
          </a:p>
        </p:txBody>
      </p:sp>
    </p:spTree>
    <p:extLst>
      <p:ext uri="{BB962C8B-B14F-4D97-AF65-F5344CB8AC3E}">
        <p14:creationId xmlns:p14="http://schemas.microsoft.com/office/powerpoint/2010/main" val="41247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02365" y="689113"/>
            <a:ext cx="6003235" cy="923330"/>
          </a:xfrm>
          <a:prstGeom prst="rect">
            <a:avLst/>
          </a:prstGeom>
          <a:noFill/>
        </p:spPr>
        <p:txBody>
          <a:bodyPr wrap="square" rtlCol="0">
            <a:spAutoFit/>
          </a:bodyPr>
          <a:lstStyle/>
          <a:p>
            <a:r>
              <a:rPr lang="en-US" b="1" dirty="0"/>
              <a:t>CADGME</a:t>
            </a:r>
            <a:r>
              <a:rPr lang="hu-HU" b="1" dirty="0"/>
              <a:t> -</a:t>
            </a:r>
            <a:r>
              <a:rPr lang="en-US" b="1" dirty="0"/>
              <a:t> </a:t>
            </a:r>
            <a:r>
              <a:rPr lang="en-US" b="1" dirty="0" smtClean="0"/>
              <a:t>201</a:t>
            </a:r>
            <a:r>
              <a:rPr lang="hu-HU" b="1" dirty="0" smtClean="0"/>
              <a:t>8</a:t>
            </a:r>
            <a:r>
              <a:rPr lang="en-US" b="1" dirty="0" smtClean="0"/>
              <a:t>.</a:t>
            </a:r>
            <a:r>
              <a:rPr lang="hu-HU" b="1" dirty="0" smtClean="0"/>
              <a:t> </a:t>
            </a:r>
            <a:r>
              <a:rPr lang="hu-HU" b="1" dirty="0"/>
              <a:t/>
            </a:r>
            <a:br>
              <a:rPr lang="hu-HU" b="1" dirty="0"/>
            </a:br>
            <a:r>
              <a:rPr lang="hu-HU" b="1" dirty="0" err="1"/>
              <a:t>Thematic</a:t>
            </a:r>
            <a:r>
              <a:rPr lang="hu-HU" b="1" dirty="0"/>
              <a:t> </a:t>
            </a:r>
            <a:r>
              <a:rPr lang="hu-HU" b="1" dirty="0" err="1" smtClean="0"/>
              <a:t>expansion</a:t>
            </a:r>
            <a:r>
              <a:rPr lang="hu-HU" b="1" dirty="0" smtClean="0"/>
              <a:t>, </a:t>
            </a:r>
            <a:r>
              <a:rPr lang="hu-HU" b="1" dirty="0" err="1"/>
              <a:t>c</a:t>
            </a:r>
            <a:r>
              <a:rPr lang="hu-HU" b="1" dirty="0" err="1" smtClean="0"/>
              <a:t>haracteristic</a:t>
            </a:r>
            <a:r>
              <a:rPr lang="hu-HU" b="1" dirty="0" smtClean="0"/>
              <a:t> </a:t>
            </a:r>
            <a:r>
              <a:rPr lang="hu-HU" b="1" dirty="0" err="1"/>
              <a:t>features</a:t>
            </a:r>
            <a:r>
              <a:rPr lang="hu-HU" b="1" dirty="0"/>
              <a:t>, </a:t>
            </a:r>
            <a:r>
              <a:rPr lang="hu-HU" b="1" dirty="0" err="1"/>
              <a:t>topics</a:t>
            </a:r>
            <a:r>
              <a:rPr lang="hu-HU" b="1" dirty="0"/>
              <a:t>:</a:t>
            </a:r>
            <a:br>
              <a:rPr lang="hu-HU" b="1" dirty="0"/>
            </a:br>
            <a:endParaRPr lang="hu-HU" dirty="0"/>
          </a:p>
        </p:txBody>
      </p:sp>
      <p:sp>
        <p:nvSpPr>
          <p:cNvPr id="6" name="Szövegdoboz 5"/>
          <p:cNvSpPr txBox="1"/>
          <p:nvPr/>
        </p:nvSpPr>
        <p:spPr>
          <a:xfrm>
            <a:off x="66260" y="2264825"/>
            <a:ext cx="3670852" cy="369332"/>
          </a:xfrm>
          <a:prstGeom prst="rect">
            <a:avLst/>
          </a:prstGeom>
          <a:noFill/>
        </p:spPr>
        <p:txBody>
          <a:bodyPr wrap="square" rtlCol="0">
            <a:spAutoFit/>
          </a:bodyPr>
          <a:lstStyle/>
          <a:p>
            <a:r>
              <a:rPr lang="hu-HU" b="1" dirty="0" err="1" smtClean="0"/>
              <a:t>Organizing</a:t>
            </a:r>
            <a:r>
              <a:rPr lang="hu-HU" b="1" dirty="0" smtClean="0"/>
              <a:t> of </a:t>
            </a:r>
            <a:r>
              <a:rPr lang="hu-HU" b="1" dirty="0" err="1" smtClean="0"/>
              <a:t>learning</a:t>
            </a:r>
            <a:r>
              <a:rPr lang="hu-HU" b="1" dirty="0" smtClean="0"/>
              <a:t> </a:t>
            </a:r>
            <a:r>
              <a:rPr lang="hu-HU" b="1" dirty="0" err="1" smtClean="0"/>
              <a:t>environment</a:t>
            </a:r>
            <a:endParaRPr lang="hu-HU" b="1" dirty="0"/>
          </a:p>
        </p:txBody>
      </p:sp>
      <p:sp>
        <p:nvSpPr>
          <p:cNvPr id="7" name="Szövegdoboz 6"/>
          <p:cNvSpPr txBox="1"/>
          <p:nvPr/>
        </p:nvSpPr>
        <p:spPr>
          <a:xfrm>
            <a:off x="4465983" y="2264825"/>
            <a:ext cx="1603513" cy="369332"/>
          </a:xfrm>
          <a:prstGeom prst="rect">
            <a:avLst/>
          </a:prstGeom>
          <a:noFill/>
        </p:spPr>
        <p:txBody>
          <a:bodyPr wrap="square" rtlCol="0">
            <a:spAutoFit/>
          </a:bodyPr>
          <a:lstStyle/>
          <a:p>
            <a:r>
              <a:rPr lang="hu-HU" b="1" dirty="0" err="1" smtClean="0"/>
              <a:t>Technical</a:t>
            </a:r>
            <a:r>
              <a:rPr lang="hu-HU" b="1" dirty="0" smtClean="0"/>
              <a:t> </a:t>
            </a:r>
            <a:r>
              <a:rPr lang="hu-HU" b="1" dirty="0" err="1" smtClean="0"/>
              <a:t>tools</a:t>
            </a:r>
            <a:endParaRPr lang="hu-HU" b="1" dirty="0"/>
          </a:p>
        </p:txBody>
      </p:sp>
      <p:sp>
        <p:nvSpPr>
          <p:cNvPr id="10" name="Szövegdoboz 9"/>
          <p:cNvSpPr txBox="1"/>
          <p:nvPr/>
        </p:nvSpPr>
        <p:spPr>
          <a:xfrm>
            <a:off x="7805531" y="2224278"/>
            <a:ext cx="2292626" cy="646331"/>
          </a:xfrm>
          <a:prstGeom prst="rect">
            <a:avLst/>
          </a:prstGeom>
          <a:noFill/>
        </p:spPr>
        <p:txBody>
          <a:bodyPr wrap="square" rtlCol="0">
            <a:spAutoFit/>
          </a:bodyPr>
          <a:lstStyle/>
          <a:p>
            <a:r>
              <a:rPr lang="hu-HU" b="1" dirty="0" smtClean="0"/>
              <a:t>Program </a:t>
            </a:r>
            <a:r>
              <a:rPr lang="hu-HU" b="1" dirty="0" err="1" smtClean="0"/>
              <a:t>languages</a:t>
            </a:r>
            <a:r>
              <a:rPr lang="hu-HU" b="1" dirty="0" smtClean="0"/>
              <a:t>,</a:t>
            </a:r>
            <a:br>
              <a:rPr lang="hu-HU" b="1" dirty="0" smtClean="0"/>
            </a:br>
            <a:r>
              <a:rPr lang="hu-HU" b="1" dirty="0" smtClean="0"/>
              <a:t>Computer </a:t>
            </a:r>
            <a:r>
              <a:rPr lang="hu-HU" b="1" dirty="0" err="1" smtClean="0"/>
              <a:t>programs</a:t>
            </a:r>
            <a:endParaRPr lang="hu-HU" b="1" dirty="0"/>
          </a:p>
        </p:txBody>
      </p:sp>
      <p:sp>
        <p:nvSpPr>
          <p:cNvPr id="11" name="Szövegdoboz 10"/>
          <p:cNvSpPr txBox="1"/>
          <p:nvPr/>
        </p:nvSpPr>
        <p:spPr>
          <a:xfrm>
            <a:off x="483705" y="2917207"/>
            <a:ext cx="2491408" cy="369332"/>
          </a:xfrm>
          <a:prstGeom prst="rect">
            <a:avLst/>
          </a:prstGeom>
          <a:noFill/>
        </p:spPr>
        <p:txBody>
          <a:bodyPr wrap="square" rtlCol="0">
            <a:spAutoFit/>
          </a:bodyPr>
          <a:lstStyle/>
          <a:p>
            <a:r>
              <a:rPr lang="hu-HU" dirty="0" err="1" smtClean="0"/>
              <a:t>Blended</a:t>
            </a:r>
            <a:r>
              <a:rPr lang="hu-HU" dirty="0" smtClean="0"/>
              <a:t> </a:t>
            </a:r>
            <a:r>
              <a:rPr lang="hu-HU" dirty="0" err="1" smtClean="0"/>
              <a:t>learning</a:t>
            </a:r>
            <a:endParaRPr lang="hu-HU" dirty="0"/>
          </a:p>
        </p:txBody>
      </p:sp>
      <p:sp>
        <p:nvSpPr>
          <p:cNvPr id="12" name="Szövegdoboz 11"/>
          <p:cNvSpPr txBox="1"/>
          <p:nvPr/>
        </p:nvSpPr>
        <p:spPr>
          <a:xfrm>
            <a:off x="278297" y="4138569"/>
            <a:ext cx="3193774" cy="369332"/>
          </a:xfrm>
          <a:prstGeom prst="rect">
            <a:avLst/>
          </a:prstGeom>
          <a:noFill/>
        </p:spPr>
        <p:txBody>
          <a:bodyPr wrap="square" rtlCol="0">
            <a:spAutoFit/>
          </a:bodyPr>
          <a:lstStyle/>
          <a:p>
            <a:r>
              <a:rPr lang="hu-HU" dirty="0" smtClean="0"/>
              <a:t>Peer </a:t>
            </a:r>
            <a:r>
              <a:rPr lang="hu-HU" dirty="0" err="1" smtClean="0"/>
              <a:t>review</a:t>
            </a:r>
            <a:r>
              <a:rPr lang="hu-HU" dirty="0" smtClean="0"/>
              <a:t> </a:t>
            </a:r>
            <a:r>
              <a:rPr lang="hu-HU" dirty="0" err="1" smtClean="0"/>
              <a:t>metodology</a:t>
            </a:r>
            <a:endParaRPr lang="hu-HU" dirty="0"/>
          </a:p>
        </p:txBody>
      </p:sp>
      <p:sp>
        <p:nvSpPr>
          <p:cNvPr id="13" name="Szövegdoboz 12"/>
          <p:cNvSpPr txBox="1"/>
          <p:nvPr/>
        </p:nvSpPr>
        <p:spPr>
          <a:xfrm>
            <a:off x="483705" y="4738808"/>
            <a:ext cx="2491409" cy="369332"/>
          </a:xfrm>
          <a:prstGeom prst="rect">
            <a:avLst/>
          </a:prstGeom>
          <a:noFill/>
        </p:spPr>
        <p:txBody>
          <a:bodyPr wrap="square" rtlCol="0">
            <a:spAutoFit/>
          </a:bodyPr>
          <a:lstStyle/>
          <a:p>
            <a:r>
              <a:rPr lang="hu-HU" dirty="0" err="1" smtClean="0"/>
              <a:t>Flipped</a:t>
            </a:r>
            <a:r>
              <a:rPr lang="hu-HU" dirty="0" smtClean="0"/>
              <a:t> </a:t>
            </a:r>
            <a:r>
              <a:rPr lang="hu-HU" dirty="0" err="1" smtClean="0"/>
              <a:t>classroom</a:t>
            </a:r>
            <a:endParaRPr lang="hu-HU" dirty="0"/>
          </a:p>
        </p:txBody>
      </p:sp>
      <p:sp>
        <p:nvSpPr>
          <p:cNvPr id="14" name="Szövegdoboz 13"/>
          <p:cNvSpPr txBox="1"/>
          <p:nvPr/>
        </p:nvSpPr>
        <p:spPr>
          <a:xfrm>
            <a:off x="337928" y="3538330"/>
            <a:ext cx="3366054" cy="369332"/>
          </a:xfrm>
          <a:prstGeom prst="rect">
            <a:avLst/>
          </a:prstGeom>
          <a:noFill/>
        </p:spPr>
        <p:txBody>
          <a:bodyPr wrap="square" rtlCol="0">
            <a:spAutoFit/>
          </a:bodyPr>
          <a:lstStyle/>
          <a:p>
            <a:r>
              <a:rPr lang="en-GB" dirty="0"/>
              <a:t>Meta-Didactical Transposition</a:t>
            </a:r>
            <a:endParaRPr lang="hu-HU" dirty="0"/>
          </a:p>
        </p:txBody>
      </p:sp>
      <p:sp>
        <p:nvSpPr>
          <p:cNvPr id="15" name="Szövegdoboz 14"/>
          <p:cNvSpPr txBox="1"/>
          <p:nvPr/>
        </p:nvSpPr>
        <p:spPr>
          <a:xfrm>
            <a:off x="4522303" y="2847130"/>
            <a:ext cx="1457739" cy="646331"/>
          </a:xfrm>
          <a:prstGeom prst="rect">
            <a:avLst/>
          </a:prstGeom>
          <a:noFill/>
        </p:spPr>
        <p:txBody>
          <a:bodyPr wrap="square" rtlCol="0">
            <a:spAutoFit/>
          </a:bodyPr>
          <a:lstStyle/>
          <a:p>
            <a:r>
              <a:rPr lang="hu-HU" dirty="0" err="1" smtClean="0"/>
              <a:t>Tablet</a:t>
            </a:r>
            <a:r>
              <a:rPr lang="hu-HU" dirty="0" smtClean="0"/>
              <a:t>, </a:t>
            </a:r>
            <a:r>
              <a:rPr lang="hu-HU" dirty="0" err="1" smtClean="0"/>
              <a:t>Tablet-app</a:t>
            </a:r>
            <a:endParaRPr lang="hu-HU" dirty="0"/>
          </a:p>
        </p:txBody>
      </p:sp>
      <p:sp>
        <p:nvSpPr>
          <p:cNvPr id="16" name="Szövegdoboz 15"/>
          <p:cNvSpPr txBox="1"/>
          <p:nvPr/>
        </p:nvSpPr>
        <p:spPr>
          <a:xfrm>
            <a:off x="4350027" y="3676904"/>
            <a:ext cx="2557669" cy="646331"/>
          </a:xfrm>
          <a:prstGeom prst="rect">
            <a:avLst/>
          </a:prstGeom>
          <a:noFill/>
        </p:spPr>
        <p:txBody>
          <a:bodyPr wrap="square" rtlCol="0">
            <a:spAutoFit/>
          </a:bodyPr>
          <a:lstStyle/>
          <a:p>
            <a:r>
              <a:rPr lang="hu-HU" dirty="0"/>
              <a:t>MOODLE </a:t>
            </a:r>
            <a:r>
              <a:rPr lang="hu-HU" dirty="0" err="1"/>
              <a:t>Learning</a:t>
            </a:r>
            <a:r>
              <a:rPr lang="hu-HU" dirty="0"/>
              <a:t> Management System</a:t>
            </a:r>
          </a:p>
        </p:txBody>
      </p:sp>
      <p:sp>
        <p:nvSpPr>
          <p:cNvPr id="17" name="Szövegdoboz 16"/>
          <p:cNvSpPr txBox="1"/>
          <p:nvPr/>
        </p:nvSpPr>
        <p:spPr>
          <a:xfrm>
            <a:off x="7805531" y="3150633"/>
            <a:ext cx="2782958" cy="369332"/>
          </a:xfrm>
          <a:prstGeom prst="rect">
            <a:avLst/>
          </a:prstGeom>
          <a:noFill/>
        </p:spPr>
        <p:txBody>
          <a:bodyPr wrap="square" rtlCol="0">
            <a:spAutoFit/>
          </a:bodyPr>
          <a:lstStyle/>
          <a:p>
            <a:r>
              <a:rPr lang="hu-HU" dirty="0" err="1" smtClean="0"/>
              <a:t>Automated</a:t>
            </a:r>
            <a:r>
              <a:rPr lang="hu-HU" dirty="0" smtClean="0"/>
              <a:t> </a:t>
            </a:r>
            <a:r>
              <a:rPr lang="hu-HU" dirty="0" err="1" smtClean="0"/>
              <a:t>reasoning</a:t>
            </a:r>
            <a:r>
              <a:rPr lang="hu-HU" dirty="0" smtClean="0"/>
              <a:t> </a:t>
            </a:r>
            <a:r>
              <a:rPr lang="hu-HU" dirty="0" err="1" smtClean="0"/>
              <a:t>tools</a:t>
            </a:r>
            <a:endParaRPr lang="hu-HU" dirty="0"/>
          </a:p>
        </p:txBody>
      </p:sp>
      <p:sp>
        <p:nvSpPr>
          <p:cNvPr id="18" name="Szövegdoboz 17"/>
          <p:cNvSpPr txBox="1"/>
          <p:nvPr/>
        </p:nvSpPr>
        <p:spPr>
          <a:xfrm>
            <a:off x="8110329" y="3791419"/>
            <a:ext cx="2782958" cy="646331"/>
          </a:xfrm>
          <a:prstGeom prst="rect">
            <a:avLst/>
          </a:prstGeom>
          <a:noFill/>
        </p:spPr>
        <p:txBody>
          <a:bodyPr wrap="square" rtlCol="0">
            <a:spAutoFit/>
          </a:bodyPr>
          <a:lstStyle/>
          <a:p>
            <a:r>
              <a:rPr lang="hu-HU" dirty="0" err="1" smtClean="0"/>
              <a:t>Proof</a:t>
            </a:r>
            <a:r>
              <a:rPr lang="hu-HU" dirty="0" smtClean="0"/>
              <a:t> </a:t>
            </a:r>
            <a:r>
              <a:rPr lang="hu-HU" dirty="0" err="1" smtClean="0"/>
              <a:t>with</a:t>
            </a:r>
            <a:r>
              <a:rPr lang="hu-HU" dirty="0" smtClean="0"/>
              <a:t> the </a:t>
            </a:r>
            <a:r>
              <a:rPr lang="hu-HU" dirty="0" err="1" smtClean="0"/>
              <a:t>support</a:t>
            </a:r>
            <a:r>
              <a:rPr lang="hu-HU" dirty="0" smtClean="0"/>
              <a:t> of DGS</a:t>
            </a:r>
            <a:endParaRPr lang="hu-HU" dirty="0"/>
          </a:p>
        </p:txBody>
      </p:sp>
    </p:spTree>
    <p:extLst>
      <p:ext uri="{BB962C8B-B14F-4D97-AF65-F5344CB8AC3E}">
        <p14:creationId xmlns:p14="http://schemas.microsoft.com/office/powerpoint/2010/main" val="29047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p:bldP spid="11" grpId="0"/>
      <p:bldP spid="12" grpId="0"/>
      <p:bldP spid="13" grpId="0"/>
      <p:bldP spid="14"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48139" y="357809"/>
            <a:ext cx="2729948" cy="400110"/>
          </a:xfrm>
          <a:prstGeom prst="rect">
            <a:avLst/>
          </a:prstGeom>
          <a:noFill/>
        </p:spPr>
        <p:txBody>
          <a:bodyPr wrap="square" rtlCol="0">
            <a:spAutoFit/>
          </a:bodyPr>
          <a:lstStyle/>
          <a:p>
            <a:r>
              <a:rPr lang="hu-HU" sz="2000" b="1" dirty="0" smtClean="0"/>
              <a:t>CADGME 2018</a:t>
            </a:r>
            <a:endParaRPr lang="hu-HU" sz="2000" b="1" dirty="0"/>
          </a:p>
        </p:txBody>
      </p:sp>
      <p:sp>
        <p:nvSpPr>
          <p:cNvPr id="3" name="Szövegdoboz 2"/>
          <p:cNvSpPr txBox="1"/>
          <p:nvPr/>
        </p:nvSpPr>
        <p:spPr>
          <a:xfrm>
            <a:off x="848139" y="1007165"/>
            <a:ext cx="3631095" cy="400110"/>
          </a:xfrm>
          <a:prstGeom prst="rect">
            <a:avLst/>
          </a:prstGeom>
          <a:noFill/>
        </p:spPr>
        <p:txBody>
          <a:bodyPr wrap="square" rtlCol="0">
            <a:spAutoFit/>
          </a:bodyPr>
          <a:lstStyle/>
          <a:p>
            <a:r>
              <a:rPr lang="hu-HU" sz="2000" b="1" dirty="0" err="1"/>
              <a:t>Some</a:t>
            </a:r>
            <a:r>
              <a:rPr lang="hu-HU" sz="2000" b="1" dirty="0"/>
              <a:t> </a:t>
            </a:r>
            <a:r>
              <a:rPr lang="hu-HU" sz="2000" b="1" dirty="0" err="1"/>
              <a:t>characteristic</a:t>
            </a:r>
            <a:r>
              <a:rPr lang="hu-HU" sz="2000" b="1" dirty="0"/>
              <a:t> </a:t>
            </a:r>
            <a:r>
              <a:rPr lang="hu-HU" sz="2000" b="1" dirty="0" err="1" smtClean="0"/>
              <a:t>talks</a:t>
            </a:r>
            <a:r>
              <a:rPr lang="hu-HU" sz="2000" b="1" dirty="0" smtClean="0"/>
              <a:t>/</a:t>
            </a:r>
            <a:r>
              <a:rPr lang="hu-HU" sz="2000" b="1" dirty="0" err="1" smtClean="0"/>
              <a:t>papers</a:t>
            </a:r>
            <a:endParaRPr lang="hu-HU" sz="2000" dirty="0"/>
          </a:p>
        </p:txBody>
      </p:sp>
      <p:sp>
        <p:nvSpPr>
          <p:cNvPr id="4" name="Szövegdoboz 3"/>
          <p:cNvSpPr txBox="1"/>
          <p:nvPr/>
        </p:nvSpPr>
        <p:spPr>
          <a:xfrm>
            <a:off x="848139" y="1828800"/>
            <a:ext cx="8004313" cy="646331"/>
          </a:xfrm>
          <a:prstGeom prst="rect">
            <a:avLst/>
          </a:prstGeom>
          <a:noFill/>
        </p:spPr>
        <p:txBody>
          <a:bodyPr wrap="square" rtlCol="0">
            <a:spAutoFit/>
          </a:bodyPr>
          <a:lstStyle/>
          <a:p>
            <a:r>
              <a:rPr lang="hu-HU" dirty="0" smtClean="0"/>
              <a:t> </a:t>
            </a:r>
            <a:r>
              <a:rPr lang="en-US" dirty="0" smtClean="0"/>
              <a:t>Umberto </a:t>
            </a:r>
            <a:r>
              <a:rPr lang="en-US" dirty="0" err="1"/>
              <a:t>Dello</a:t>
            </a:r>
            <a:r>
              <a:rPr lang="en-US" dirty="0"/>
              <a:t> </a:t>
            </a:r>
            <a:r>
              <a:rPr lang="en-US" dirty="0" err="1"/>
              <a:t>Iacono</a:t>
            </a:r>
            <a:r>
              <a:rPr lang="en-US" dirty="0"/>
              <a:t>, Anna </a:t>
            </a:r>
            <a:r>
              <a:rPr lang="en-US" dirty="0" err="1"/>
              <a:t>Pierri</a:t>
            </a:r>
            <a:r>
              <a:rPr lang="en-US" dirty="0"/>
              <a:t> and Eugenia </a:t>
            </a:r>
            <a:r>
              <a:rPr lang="en-US" dirty="0" smtClean="0"/>
              <a:t>Taranto</a:t>
            </a:r>
            <a:r>
              <a:rPr lang="hu-HU" dirty="0" smtClean="0"/>
              <a:t/>
            </a:r>
            <a:br>
              <a:rPr lang="hu-HU" dirty="0" smtClean="0"/>
            </a:br>
            <a:r>
              <a:rPr lang="en-US" dirty="0" smtClean="0"/>
              <a:t> </a:t>
            </a:r>
            <a:r>
              <a:rPr lang="en-US" b="1" dirty="0"/>
              <a:t>Peer review methodology in a blended course </a:t>
            </a:r>
            <a:r>
              <a:rPr lang="en-US" b="1" dirty="0" smtClean="0"/>
              <a:t>for</a:t>
            </a:r>
            <a:r>
              <a:rPr lang="hu-HU" b="1" dirty="0" smtClean="0"/>
              <a:t> </a:t>
            </a:r>
            <a:r>
              <a:rPr lang="en-GB" b="1" dirty="0"/>
              <a:t>mathematics</a:t>
            </a:r>
            <a:r>
              <a:rPr lang="en-US" b="1" dirty="0" smtClean="0"/>
              <a:t> </a:t>
            </a:r>
            <a:r>
              <a:rPr lang="en-US" b="1" dirty="0"/>
              <a:t>teacher education</a:t>
            </a:r>
            <a:endParaRPr lang="hu-HU" b="1" dirty="0"/>
          </a:p>
        </p:txBody>
      </p:sp>
      <p:sp>
        <p:nvSpPr>
          <p:cNvPr id="5" name="Szövegdoboz 4"/>
          <p:cNvSpPr txBox="1"/>
          <p:nvPr/>
        </p:nvSpPr>
        <p:spPr>
          <a:xfrm>
            <a:off x="993912" y="2809461"/>
            <a:ext cx="8892209" cy="923330"/>
          </a:xfrm>
          <a:prstGeom prst="rect">
            <a:avLst/>
          </a:prstGeom>
          <a:noFill/>
        </p:spPr>
        <p:txBody>
          <a:bodyPr wrap="square" rtlCol="0">
            <a:spAutoFit/>
          </a:bodyPr>
          <a:lstStyle/>
          <a:p>
            <a:r>
              <a:rPr lang="en-GB" dirty="0"/>
              <a:t> </a:t>
            </a:r>
            <a:r>
              <a:rPr lang="en-GB" dirty="0" smtClean="0"/>
              <a:t>Ana </a:t>
            </a:r>
            <a:r>
              <a:rPr lang="en-GB" dirty="0" err="1"/>
              <a:t>Donevska</a:t>
            </a:r>
            <a:r>
              <a:rPr lang="hu-HU" dirty="0"/>
              <a:t> </a:t>
            </a:r>
            <a:r>
              <a:rPr lang="en-GB" dirty="0"/>
              <a:t>-Todorova</a:t>
            </a:r>
            <a:endParaRPr lang="hu-HU" dirty="0"/>
          </a:p>
          <a:p>
            <a:r>
              <a:rPr lang="en-GB" b="1" dirty="0" smtClean="0"/>
              <a:t>Towards </a:t>
            </a:r>
            <a:r>
              <a:rPr lang="en-GB" b="1" dirty="0"/>
              <a:t>a model for tablet app-enriched learning environments for mathematics education</a:t>
            </a:r>
            <a:endParaRPr lang="hu-HU" dirty="0"/>
          </a:p>
          <a:p>
            <a:endParaRPr lang="hu-HU" dirty="0"/>
          </a:p>
        </p:txBody>
      </p:sp>
      <p:sp>
        <p:nvSpPr>
          <p:cNvPr id="6" name="Szövegdoboz 5"/>
          <p:cNvSpPr txBox="1"/>
          <p:nvPr/>
        </p:nvSpPr>
        <p:spPr>
          <a:xfrm>
            <a:off x="1073426" y="3732791"/>
            <a:ext cx="8786191" cy="646331"/>
          </a:xfrm>
          <a:prstGeom prst="rect">
            <a:avLst/>
          </a:prstGeom>
          <a:noFill/>
        </p:spPr>
        <p:txBody>
          <a:bodyPr wrap="square" rtlCol="0">
            <a:spAutoFit/>
          </a:bodyPr>
          <a:lstStyle/>
          <a:p>
            <a:r>
              <a:rPr lang="en-GB" dirty="0" err="1"/>
              <a:t>Jiří</a:t>
            </a:r>
            <a:r>
              <a:rPr lang="en-GB" dirty="0"/>
              <a:t> </a:t>
            </a:r>
            <a:r>
              <a:rPr lang="en-GB" dirty="0" err="1"/>
              <a:t>Blažek</a:t>
            </a:r>
            <a:r>
              <a:rPr lang="en-GB" dirty="0"/>
              <a:t> and Pavel </a:t>
            </a:r>
            <a:r>
              <a:rPr lang="en-GB" dirty="0" err="1" smtClean="0"/>
              <a:t>Pech</a:t>
            </a:r>
            <a:r>
              <a:rPr lang="hu-HU" dirty="0" smtClean="0"/>
              <a:t/>
            </a:r>
            <a:br>
              <a:rPr lang="hu-HU" dirty="0" smtClean="0"/>
            </a:br>
            <a:r>
              <a:rPr lang="en-GB" b="1" dirty="0"/>
              <a:t>Synthetic proof with the support of dynamic </a:t>
            </a:r>
            <a:r>
              <a:rPr lang="en-GB" b="1" dirty="0" smtClean="0"/>
              <a:t>geometry</a:t>
            </a:r>
            <a:endParaRPr lang="hu-HU" dirty="0"/>
          </a:p>
        </p:txBody>
      </p:sp>
      <p:sp>
        <p:nvSpPr>
          <p:cNvPr id="7" name="Szövegdoboz 6"/>
          <p:cNvSpPr txBox="1"/>
          <p:nvPr/>
        </p:nvSpPr>
        <p:spPr>
          <a:xfrm>
            <a:off x="1060172" y="4656121"/>
            <a:ext cx="10880036" cy="646331"/>
          </a:xfrm>
          <a:prstGeom prst="rect">
            <a:avLst/>
          </a:prstGeom>
          <a:noFill/>
        </p:spPr>
        <p:txBody>
          <a:bodyPr wrap="square" rtlCol="0">
            <a:spAutoFit/>
          </a:bodyPr>
          <a:lstStyle/>
          <a:p>
            <a:r>
              <a:rPr lang="en-US" dirty="0"/>
              <a:t>Tomas </a:t>
            </a:r>
            <a:r>
              <a:rPr lang="en-US" dirty="0" err="1"/>
              <a:t>Recio</a:t>
            </a:r>
            <a:r>
              <a:rPr lang="en-US" dirty="0"/>
              <a:t>, Philippe R. Richard and M. Pilar </a:t>
            </a:r>
            <a:r>
              <a:rPr lang="en-US" dirty="0" smtClean="0"/>
              <a:t>Velez </a:t>
            </a:r>
            <a:r>
              <a:rPr lang="hu-HU" dirty="0" smtClean="0"/>
              <a:t/>
            </a:r>
            <a:br>
              <a:rPr lang="hu-HU" dirty="0" smtClean="0"/>
            </a:br>
            <a:r>
              <a:rPr lang="en-US" b="1" dirty="0" smtClean="0"/>
              <a:t>Designing </a:t>
            </a:r>
            <a:r>
              <a:rPr lang="en-US" b="1" dirty="0"/>
              <a:t>tasks supported by GeoGebra Automated Reasoning Tools for the development of mathematical skills</a:t>
            </a:r>
            <a:endParaRPr lang="hu-HU" b="1" dirty="0"/>
          </a:p>
        </p:txBody>
      </p:sp>
      <p:sp>
        <p:nvSpPr>
          <p:cNvPr id="8" name="Szövegdoboz 7"/>
          <p:cNvSpPr txBox="1"/>
          <p:nvPr/>
        </p:nvSpPr>
        <p:spPr>
          <a:xfrm>
            <a:off x="1060172" y="5565913"/>
            <a:ext cx="10707758" cy="646331"/>
          </a:xfrm>
          <a:prstGeom prst="rect">
            <a:avLst/>
          </a:prstGeom>
          <a:noFill/>
        </p:spPr>
        <p:txBody>
          <a:bodyPr wrap="square" rtlCol="0">
            <a:spAutoFit/>
          </a:bodyPr>
          <a:lstStyle/>
          <a:p>
            <a:r>
              <a:rPr lang="en-AU" dirty="0"/>
              <a:t>Zsolt </a:t>
            </a:r>
            <a:r>
              <a:rPr lang="en-AU" dirty="0" smtClean="0"/>
              <a:t>Lavicza, </a:t>
            </a:r>
            <a:r>
              <a:rPr lang="en-AU" dirty="0"/>
              <a:t>Theodosia </a:t>
            </a:r>
            <a:r>
              <a:rPr lang="en-AU" dirty="0" err="1" smtClean="0"/>
              <a:t>Prodromou</a:t>
            </a:r>
            <a:r>
              <a:rPr lang="en-AU" dirty="0" smtClean="0"/>
              <a:t>, </a:t>
            </a:r>
            <a:r>
              <a:rPr lang="en-AU" dirty="0"/>
              <a:t>Kristof </a:t>
            </a:r>
            <a:r>
              <a:rPr lang="en-AU" dirty="0" err="1" smtClean="0"/>
              <a:t>Fenyvesi</a:t>
            </a:r>
            <a:r>
              <a:rPr lang="en-AU" dirty="0" smtClean="0"/>
              <a:t>, </a:t>
            </a:r>
            <a:r>
              <a:rPr lang="en-AU" dirty="0"/>
              <a:t>Markus </a:t>
            </a:r>
            <a:r>
              <a:rPr lang="en-AU" dirty="0" err="1" smtClean="0"/>
              <a:t>Hohenwarter</a:t>
            </a:r>
            <a:r>
              <a:rPr lang="en-AU" dirty="0" smtClean="0"/>
              <a:t>, </a:t>
            </a:r>
            <a:r>
              <a:rPr lang="en-AU" dirty="0" err="1"/>
              <a:t>Istvan</a:t>
            </a:r>
            <a:r>
              <a:rPr lang="en-AU" dirty="0"/>
              <a:t> </a:t>
            </a:r>
            <a:r>
              <a:rPr lang="en-AU" dirty="0" err="1" smtClean="0"/>
              <a:t>Juhos</a:t>
            </a:r>
            <a:r>
              <a:rPr lang="en-AU" dirty="0" smtClean="0"/>
              <a:t>, </a:t>
            </a:r>
            <a:r>
              <a:rPr lang="en-AU" dirty="0" err="1"/>
              <a:t>Balazs</a:t>
            </a:r>
            <a:r>
              <a:rPr lang="en-AU" dirty="0"/>
              <a:t> </a:t>
            </a:r>
            <a:r>
              <a:rPr lang="en-AU" dirty="0" err="1" smtClean="0"/>
              <a:t>Koren</a:t>
            </a:r>
            <a:endParaRPr lang="hu-HU" dirty="0"/>
          </a:p>
          <a:p>
            <a:r>
              <a:rPr lang="en-AU" b="1" dirty="0"/>
              <a:t>Integrating STEM-related technologies into mathematics education at a large </a:t>
            </a:r>
            <a:r>
              <a:rPr lang="en-AU" b="1" dirty="0" smtClean="0"/>
              <a:t>scale</a:t>
            </a:r>
            <a:endParaRPr lang="hu-HU" dirty="0"/>
          </a:p>
        </p:txBody>
      </p:sp>
    </p:spTree>
    <p:extLst>
      <p:ext uri="{BB962C8B-B14F-4D97-AF65-F5344CB8AC3E}">
        <p14:creationId xmlns:p14="http://schemas.microsoft.com/office/powerpoint/2010/main" val="298503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849217" y="132520"/>
            <a:ext cx="6255026" cy="400110"/>
          </a:xfrm>
          <a:prstGeom prst="rect">
            <a:avLst/>
          </a:prstGeom>
          <a:noFill/>
        </p:spPr>
        <p:txBody>
          <a:bodyPr wrap="square" rtlCol="0">
            <a:spAutoFit/>
          </a:bodyPr>
          <a:lstStyle/>
          <a:p>
            <a:r>
              <a:rPr lang="hu-HU" sz="2000" b="1" dirty="0" smtClean="0"/>
              <a:t>STEAM and CADGME</a:t>
            </a:r>
            <a:endParaRPr lang="hu-HU" sz="2000" b="1" dirty="0"/>
          </a:p>
        </p:txBody>
      </p:sp>
      <p:sp>
        <p:nvSpPr>
          <p:cNvPr id="3" name="Szövegdoboz 2"/>
          <p:cNvSpPr txBox="1"/>
          <p:nvPr/>
        </p:nvSpPr>
        <p:spPr>
          <a:xfrm>
            <a:off x="940904" y="728869"/>
            <a:ext cx="7500731" cy="369332"/>
          </a:xfrm>
          <a:prstGeom prst="rect">
            <a:avLst/>
          </a:prstGeom>
          <a:noFill/>
        </p:spPr>
        <p:txBody>
          <a:bodyPr wrap="square" rtlCol="0">
            <a:spAutoFit/>
          </a:bodyPr>
          <a:lstStyle/>
          <a:p>
            <a:r>
              <a:rPr lang="en-US" b="1" dirty="0"/>
              <a:t>Technology and Arts in Mathematics </a:t>
            </a:r>
            <a:r>
              <a:rPr lang="en-US" b="1" dirty="0" smtClean="0"/>
              <a:t>Education</a:t>
            </a:r>
            <a:r>
              <a:rPr lang="hu-HU" b="1" dirty="0"/>
              <a:t> </a:t>
            </a:r>
            <a:r>
              <a:rPr lang="hu-HU" b="1" dirty="0" smtClean="0"/>
              <a:t>- </a:t>
            </a:r>
            <a:r>
              <a:rPr lang="hu-HU" b="1" dirty="0" err="1" smtClean="0"/>
              <a:t>workgroup</a:t>
            </a:r>
            <a:endParaRPr lang="hu-HU" b="1" dirty="0"/>
          </a:p>
        </p:txBody>
      </p:sp>
      <p:sp>
        <p:nvSpPr>
          <p:cNvPr id="4" name="Szövegdoboz 3"/>
          <p:cNvSpPr txBox="1"/>
          <p:nvPr/>
        </p:nvSpPr>
        <p:spPr>
          <a:xfrm>
            <a:off x="940904" y="1364976"/>
            <a:ext cx="9409044" cy="646331"/>
          </a:xfrm>
          <a:prstGeom prst="rect">
            <a:avLst/>
          </a:prstGeom>
          <a:noFill/>
        </p:spPr>
        <p:txBody>
          <a:bodyPr wrap="square" rtlCol="0">
            <a:spAutoFit/>
          </a:bodyPr>
          <a:lstStyle/>
          <a:p>
            <a:r>
              <a:rPr lang="hu-HU" dirty="0" err="1"/>
              <a:t>Daniela</a:t>
            </a:r>
            <a:r>
              <a:rPr lang="hu-HU" dirty="0"/>
              <a:t> </a:t>
            </a:r>
            <a:r>
              <a:rPr lang="hu-HU" dirty="0" err="1"/>
              <a:t>Ferrarello</a:t>
            </a:r>
            <a:r>
              <a:rPr lang="hu-HU" dirty="0"/>
              <a:t>, Maria </a:t>
            </a:r>
            <a:r>
              <a:rPr lang="hu-HU" dirty="0" err="1"/>
              <a:t>Flavia</a:t>
            </a:r>
            <a:r>
              <a:rPr lang="hu-HU" dirty="0"/>
              <a:t> </a:t>
            </a:r>
            <a:r>
              <a:rPr lang="hu-HU" dirty="0" err="1"/>
              <a:t>Mammana</a:t>
            </a:r>
            <a:r>
              <a:rPr lang="hu-HU" dirty="0"/>
              <a:t> and </a:t>
            </a:r>
            <a:r>
              <a:rPr lang="hu-HU" dirty="0" err="1"/>
              <a:t>Eugenia</a:t>
            </a:r>
            <a:r>
              <a:rPr lang="hu-HU" dirty="0"/>
              <a:t> Taranto, </a:t>
            </a:r>
            <a:r>
              <a:rPr lang="hu-HU" dirty="0" smtClean="0"/>
              <a:t/>
            </a:r>
            <a:br>
              <a:rPr lang="hu-HU" dirty="0" smtClean="0"/>
            </a:br>
            <a:r>
              <a:rPr lang="hu-HU" dirty="0" smtClean="0"/>
              <a:t> </a:t>
            </a:r>
            <a:r>
              <a:rPr lang="hu-HU" b="1" dirty="0" err="1"/>
              <a:t>Non-Euclidean</a:t>
            </a:r>
            <a:r>
              <a:rPr lang="hu-HU" b="1" dirty="0"/>
              <a:t> </a:t>
            </a:r>
            <a:r>
              <a:rPr lang="hu-HU" b="1" dirty="0" err="1"/>
              <a:t>Geometry</a:t>
            </a:r>
            <a:r>
              <a:rPr lang="hu-HU" b="1" dirty="0"/>
              <a:t> </a:t>
            </a:r>
            <a:r>
              <a:rPr lang="hu-HU" b="1" dirty="0" err="1"/>
              <a:t>with</a:t>
            </a:r>
            <a:r>
              <a:rPr lang="hu-HU" b="1" dirty="0"/>
              <a:t> art </a:t>
            </a:r>
            <a:r>
              <a:rPr lang="hu-HU" b="1" dirty="0" err="1"/>
              <a:t>by</a:t>
            </a:r>
            <a:r>
              <a:rPr lang="hu-HU" b="1" dirty="0"/>
              <a:t> </a:t>
            </a:r>
            <a:r>
              <a:rPr lang="hu-HU" b="1" dirty="0" err="1"/>
              <a:t>means</a:t>
            </a:r>
            <a:r>
              <a:rPr lang="hu-HU" b="1" dirty="0"/>
              <a:t> of GeoGebra</a:t>
            </a:r>
          </a:p>
        </p:txBody>
      </p:sp>
      <p:sp>
        <p:nvSpPr>
          <p:cNvPr id="5" name="Szövegdoboz 4"/>
          <p:cNvSpPr txBox="1"/>
          <p:nvPr/>
        </p:nvSpPr>
        <p:spPr>
          <a:xfrm>
            <a:off x="1073426" y="2239620"/>
            <a:ext cx="9276522" cy="646331"/>
          </a:xfrm>
          <a:prstGeom prst="rect">
            <a:avLst/>
          </a:prstGeom>
          <a:noFill/>
        </p:spPr>
        <p:txBody>
          <a:bodyPr wrap="square" rtlCol="0">
            <a:spAutoFit/>
          </a:bodyPr>
          <a:lstStyle/>
          <a:p>
            <a:r>
              <a:rPr lang="hu-HU" dirty="0" err="1"/>
              <a:t>Eleonora</a:t>
            </a:r>
            <a:r>
              <a:rPr lang="hu-HU" dirty="0"/>
              <a:t> </a:t>
            </a:r>
            <a:r>
              <a:rPr lang="hu-HU" dirty="0" err="1"/>
              <a:t>Stettner</a:t>
            </a:r>
            <a:r>
              <a:rPr lang="hu-HU" dirty="0"/>
              <a:t>, </a:t>
            </a:r>
            <a:r>
              <a:rPr lang="hu-HU" b="1" dirty="0" err="1"/>
              <a:t>Traditional</a:t>
            </a:r>
            <a:r>
              <a:rPr lang="hu-HU" b="1" dirty="0"/>
              <a:t> </a:t>
            </a:r>
            <a:r>
              <a:rPr lang="hu-HU" b="1" dirty="0" err="1"/>
              <a:t>Patterns</a:t>
            </a:r>
            <a:r>
              <a:rPr lang="hu-HU" b="1" dirty="0"/>
              <a:t> of </a:t>
            </a:r>
            <a:r>
              <a:rPr lang="hu-HU" b="1" dirty="0" err="1"/>
              <a:t>Easter</a:t>
            </a:r>
            <a:r>
              <a:rPr lang="hu-HU" b="1" dirty="0"/>
              <a:t> </a:t>
            </a:r>
            <a:r>
              <a:rPr lang="hu-HU" b="1" dirty="0" err="1"/>
              <a:t>Eggs</a:t>
            </a:r>
            <a:r>
              <a:rPr lang="hu-HU" b="1" dirty="0"/>
              <a:t> </a:t>
            </a:r>
            <a:r>
              <a:rPr lang="hu-HU" b="1" dirty="0" err="1"/>
              <a:t>in</a:t>
            </a:r>
            <a:r>
              <a:rPr lang="hu-HU" b="1" dirty="0"/>
              <a:t> the </a:t>
            </a:r>
            <a:r>
              <a:rPr lang="hu-HU" b="1" dirty="0" err="1"/>
              <a:t>Carpathian</a:t>
            </a:r>
            <a:r>
              <a:rPr lang="hu-HU" b="1" dirty="0"/>
              <a:t> </a:t>
            </a:r>
            <a:r>
              <a:rPr lang="hu-HU" b="1" dirty="0" err="1"/>
              <a:t>Basin</a:t>
            </a:r>
            <a:r>
              <a:rPr lang="hu-HU" b="1" dirty="0"/>
              <a:t> </a:t>
            </a:r>
            <a:r>
              <a:rPr lang="hu-HU" b="1" dirty="0" err="1"/>
              <a:t>ands</a:t>
            </a:r>
            <a:r>
              <a:rPr lang="hu-HU" b="1" dirty="0"/>
              <a:t> </a:t>
            </a:r>
            <a:r>
              <a:rPr lang="hu-HU" b="1" dirty="0" err="1"/>
              <a:t>pherical</a:t>
            </a:r>
            <a:r>
              <a:rPr lang="hu-HU" b="1" dirty="0"/>
              <a:t> </a:t>
            </a:r>
            <a:r>
              <a:rPr lang="hu-HU" b="1" dirty="0" err="1"/>
              <a:t>Symmetries</a:t>
            </a:r>
            <a:r>
              <a:rPr lang="hu-HU" b="1" dirty="0"/>
              <a:t> (</a:t>
            </a:r>
            <a:r>
              <a:rPr lang="hu-HU" b="1" dirty="0" err="1"/>
              <a:t>Illustrating</a:t>
            </a:r>
            <a:r>
              <a:rPr lang="hu-HU" b="1" dirty="0"/>
              <a:t> </a:t>
            </a:r>
            <a:r>
              <a:rPr lang="hu-HU" b="1" dirty="0" err="1"/>
              <a:t>Spherical</a:t>
            </a:r>
            <a:r>
              <a:rPr lang="hu-HU" b="1" dirty="0"/>
              <a:t> </a:t>
            </a:r>
            <a:r>
              <a:rPr lang="hu-HU" b="1" dirty="0" err="1"/>
              <a:t>Symmetries</a:t>
            </a:r>
            <a:r>
              <a:rPr lang="hu-HU" b="1" dirty="0"/>
              <a:t> </a:t>
            </a:r>
            <a:r>
              <a:rPr lang="hu-HU" b="1" dirty="0" err="1"/>
              <a:t>in</a:t>
            </a:r>
            <a:r>
              <a:rPr lang="hu-HU" b="1" dirty="0"/>
              <a:t> GeoGebra)</a:t>
            </a:r>
          </a:p>
        </p:txBody>
      </p:sp>
      <p:sp>
        <p:nvSpPr>
          <p:cNvPr id="6" name="Szövegdoboz 5"/>
          <p:cNvSpPr txBox="1"/>
          <p:nvPr/>
        </p:nvSpPr>
        <p:spPr>
          <a:xfrm>
            <a:off x="1073426" y="3207025"/>
            <a:ext cx="9276522" cy="923330"/>
          </a:xfrm>
          <a:prstGeom prst="rect">
            <a:avLst/>
          </a:prstGeom>
          <a:noFill/>
        </p:spPr>
        <p:txBody>
          <a:bodyPr wrap="square" rtlCol="0">
            <a:spAutoFit/>
          </a:bodyPr>
          <a:lstStyle/>
          <a:p>
            <a:r>
              <a:rPr lang="hu-HU" dirty="0"/>
              <a:t>Zsolt Lavicza, Kristóf Fenyvesi, Philip Collett, </a:t>
            </a:r>
            <a:r>
              <a:rPr lang="hu-HU" dirty="0" err="1"/>
              <a:t>Thierry</a:t>
            </a:r>
            <a:r>
              <a:rPr lang="hu-HU" dirty="0"/>
              <a:t> </a:t>
            </a:r>
            <a:r>
              <a:rPr lang="hu-HU" dirty="0" err="1"/>
              <a:t>Dana-Picard</a:t>
            </a:r>
            <a:r>
              <a:rPr lang="hu-HU" dirty="0"/>
              <a:t>, Sara </a:t>
            </a:r>
            <a:r>
              <a:rPr lang="hu-HU" dirty="0" err="1"/>
              <a:t>Hershkowitz</a:t>
            </a:r>
            <a:r>
              <a:rPr lang="hu-HU" dirty="0"/>
              <a:t>, Werner </a:t>
            </a:r>
            <a:r>
              <a:rPr lang="hu-HU" dirty="0" err="1"/>
              <a:t>Olivier</a:t>
            </a:r>
            <a:r>
              <a:rPr lang="hu-HU" dirty="0"/>
              <a:t>, </a:t>
            </a:r>
            <a:r>
              <a:rPr lang="hu-HU" dirty="0" err="1"/>
              <a:t>Gyorgy</a:t>
            </a:r>
            <a:r>
              <a:rPr lang="hu-HU" dirty="0"/>
              <a:t> </a:t>
            </a:r>
            <a:r>
              <a:rPr lang="hu-HU" dirty="0" err="1"/>
              <a:t>Tury</a:t>
            </a:r>
            <a:r>
              <a:rPr lang="hu-HU" dirty="0"/>
              <a:t>, Gabriella </a:t>
            </a:r>
            <a:r>
              <a:rPr lang="hu-HU" dirty="0" err="1"/>
              <a:t>Uhl</a:t>
            </a:r>
            <a:r>
              <a:rPr lang="hu-HU" dirty="0"/>
              <a:t> and Diego </a:t>
            </a:r>
            <a:r>
              <a:rPr lang="hu-HU" dirty="0" err="1"/>
              <a:t>Lieban</a:t>
            </a:r>
            <a:r>
              <a:rPr lang="hu-HU" dirty="0"/>
              <a:t>, </a:t>
            </a:r>
            <a:r>
              <a:rPr lang="hu-HU" b="1" dirty="0"/>
              <a:t>STEAM </a:t>
            </a:r>
            <a:r>
              <a:rPr lang="hu-HU" b="1" dirty="0" err="1"/>
              <a:t>for</a:t>
            </a:r>
            <a:r>
              <a:rPr lang="hu-HU" b="1" dirty="0"/>
              <a:t> the </a:t>
            </a:r>
            <a:r>
              <a:rPr lang="hu-HU" b="1" dirty="0" err="1"/>
              <a:t>Future</a:t>
            </a:r>
            <a:r>
              <a:rPr lang="hu-HU" b="1" dirty="0"/>
              <a:t> -  </a:t>
            </a:r>
            <a:r>
              <a:rPr lang="hu-HU" b="1" dirty="0" err="1"/>
              <a:t>Integrating</a:t>
            </a:r>
            <a:r>
              <a:rPr lang="hu-HU" b="1" dirty="0"/>
              <a:t> </a:t>
            </a:r>
            <a:r>
              <a:rPr lang="hu-HU" b="1" dirty="0" err="1"/>
              <a:t>Hungarian</a:t>
            </a:r>
            <a:r>
              <a:rPr lang="hu-HU" b="1" dirty="0"/>
              <a:t>, Israeli and South </a:t>
            </a:r>
            <a:r>
              <a:rPr lang="hu-HU" b="1" dirty="0" err="1"/>
              <a:t>African</a:t>
            </a:r>
            <a:r>
              <a:rPr lang="hu-HU" b="1" dirty="0"/>
              <a:t> </a:t>
            </a:r>
            <a:r>
              <a:rPr lang="hu-HU" b="1" dirty="0" err="1"/>
              <a:t>Arts</a:t>
            </a:r>
            <a:r>
              <a:rPr lang="hu-HU" b="1" dirty="0"/>
              <a:t> </a:t>
            </a:r>
            <a:r>
              <a:rPr lang="hu-HU" b="1" dirty="0" err="1"/>
              <a:t>into</a:t>
            </a:r>
            <a:r>
              <a:rPr lang="hu-HU" b="1" dirty="0"/>
              <a:t> </a:t>
            </a:r>
            <a:r>
              <a:rPr lang="hu-HU" b="1" dirty="0" err="1"/>
              <a:t>Mathematics</a:t>
            </a:r>
            <a:r>
              <a:rPr lang="hu-HU" b="1" dirty="0"/>
              <a:t> </a:t>
            </a:r>
            <a:r>
              <a:rPr lang="hu-HU" b="1" dirty="0" err="1"/>
              <a:t>Teaching</a:t>
            </a:r>
            <a:endParaRPr lang="hu-HU" b="1" dirty="0"/>
          </a:p>
        </p:txBody>
      </p:sp>
      <p:sp>
        <p:nvSpPr>
          <p:cNvPr id="7" name="Szövegdoboz 6"/>
          <p:cNvSpPr txBox="1"/>
          <p:nvPr/>
        </p:nvSpPr>
        <p:spPr>
          <a:xfrm>
            <a:off x="1139687" y="4479237"/>
            <a:ext cx="6758609" cy="369332"/>
          </a:xfrm>
          <a:prstGeom prst="rect">
            <a:avLst/>
          </a:prstGeom>
          <a:noFill/>
        </p:spPr>
        <p:txBody>
          <a:bodyPr wrap="square" rtlCol="0">
            <a:spAutoFit/>
          </a:bodyPr>
          <a:lstStyle/>
          <a:p>
            <a:r>
              <a:rPr lang="en-US" dirty="0"/>
              <a:t>Daniel </a:t>
            </a:r>
            <a:r>
              <a:rPr lang="en-US" dirty="0" err="1"/>
              <a:t>Lakos</a:t>
            </a:r>
            <a:r>
              <a:rPr lang="en-US" dirty="0"/>
              <a:t> and </a:t>
            </a:r>
            <a:r>
              <a:rPr lang="en-US" dirty="0" err="1"/>
              <a:t>Eszter</a:t>
            </a:r>
            <a:r>
              <a:rPr lang="en-US" dirty="0"/>
              <a:t> </a:t>
            </a:r>
            <a:r>
              <a:rPr lang="en-US" dirty="0" err="1"/>
              <a:t>Losonczi</a:t>
            </a:r>
            <a:r>
              <a:rPr lang="en-US" dirty="0"/>
              <a:t>, </a:t>
            </a:r>
            <a:r>
              <a:rPr lang="en-US" b="1" dirty="0"/>
              <a:t>Jump from paper</a:t>
            </a:r>
            <a:endParaRPr lang="hu-HU" b="1" dirty="0"/>
          </a:p>
        </p:txBody>
      </p:sp>
      <p:sp>
        <p:nvSpPr>
          <p:cNvPr id="8" name="Szövegdoboz 7"/>
          <p:cNvSpPr txBox="1"/>
          <p:nvPr/>
        </p:nvSpPr>
        <p:spPr>
          <a:xfrm>
            <a:off x="1152939" y="5194853"/>
            <a:ext cx="7924800" cy="369332"/>
          </a:xfrm>
          <a:prstGeom prst="rect">
            <a:avLst/>
          </a:prstGeom>
          <a:noFill/>
        </p:spPr>
        <p:txBody>
          <a:bodyPr wrap="square" rtlCol="0">
            <a:spAutoFit/>
          </a:bodyPr>
          <a:lstStyle/>
          <a:p>
            <a:r>
              <a:rPr lang="en-US" dirty="0" err="1"/>
              <a:t>Tomás</a:t>
            </a:r>
            <a:r>
              <a:rPr lang="en-US" dirty="0"/>
              <a:t> </a:t>
            </a:r>
            <a:r>
              <a:rPr lang="en-US" dirty="0" err="1"/>
              <a:t>Recio</a:t>
            </a:r>
            <a:r>
              <a:rPr lang="en-US" dirty="0"/>
              <a:t>, </a:t>
            </a:r>
            <a:r>
              <a:rPr lang="en-US" b="1" dirty="0"/>
              <a:t>Exploring artwork through </a:t>
            </a:r>
            <a:r>
              <a:rPr lang="en-US" b="1" dirty="0" err="1"/>
              <a:t>Voronoi</a:t>
            </a:r>
            <a:r>
              <a:rPr lang="en-US" b="1" dirty="0"/>
              <a:t>/Delaunay diagrams</a:t>
            </a:r>
            <a:endParaRPr lang="hu-HU" b="1" dirty="0"/>
          </a:p>
        </p:txBody>
      </p:sp>
      <p:sp>
        <p:nvSpPr>
          <p:cNvPr id="9" name="Szövegdoboz 8"/>
          <p:cNvSpPr txBox="1"/>
          <p:nvPr/>
        </p:nvSpPr>
        <p:spPr>
          <a:xfrm>
            <a:off x="1219201" y="5817704"/>
            <a:ext cx="6904383" cy="646331"/>
          </a:xfrm>
          <a:prstGeom prst="rect">
            <a:avLst/>
          </a:prstGeom>
          <a:noFill/>
        </p:spPr>
        <p:txBody>
          <a:bodyPr wrap="square" rtlCol="0">
            <a:spAutoFit/>
          </a:bodyPr>
          <a:lstStyle/>
          <a:p>
            <a:r>
              <a:rPr lang="en-US" dirty="0" err="1"/>
              <a:t>Alla</a:t>
            </a:r>
            <a:r>
              <a:rPr lang="en-US" dirty="0"/>
              <a:t> </a:t>
            </a:r>
            <a:r>
              <a:rPr lang="en-US" dirty="0" err="1"/>
              <a:t>Stolyarevska</a:t>
            </a:r>
            <a:r>
              <a:rPr lang="en-US" dirty="0"/>
              <a:t>, </a:t>
            </a:r>
            <a:r>
              <a:rPr lang="en-US" b="1" dirty="0" err="1"/>
              <a:t>DeepDream</a:t>
            </a:r>
            <a:r>
              <a:rPr lang="en-US" b="1" dirty="0"/>
              <a:t> reveals the connection between art and mathematics</a:t>
            </a:r>
            <a:endParaRPr lang="hu-HU" b="1" dirty="0"/>
          </a:p>
        </p:txBody>
      </p:sp>
    </p:spTree>
    <p:extLst>
      <p:ext uri="{BB962C8B-B14F-4D97-AF65-F5344CB8AC3E}">
        <p14:creationId xmlns:p14="http://schemas.microsoft.com/office/powerpoint/2010/main" val="394912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351584" y="5805265"/>
            <a:ext cx="7776864" cy="1015663"/>
          </a:xfrm>
          <a:prstGeom prst="rect">
            <a:avLst/>
          </a:prstGeom>
          <a:noFill/>
        </p:spPr>
        <p:txBody>
          <a:bodyPr wrap="square" rtlCol="0">
            <a:spAutoFit/>
          </a:bodyPr>
          <a:lstStyle/>
          <a:p>
            <a:pPr algn="ctr"/>
            <a:r>
              <a:rPr lang="en-US" sz="2000" dirty="0"/>
              <a:t>CADGME - Conference on</a:t>
            </a:r>
            <a:r>
              <a:rPr lang="hu-HU" sz="2000" dirty="0"/>
              <a:t> </a:t>
            </a:r>
            <a:r>
              <a:rPr lang="en-US" sz="2000" dirty="0"/>
              <a:t>Digital Tools</a:t>
            </a:r>
            <a:r>
              <a:rPr lang="hu-HU" sz="2000" dirty="0"/>
              <a:t> </a:t>
            </a:r>
            <a:r>
              <a:rPr lang="en-US" sz="2000" dirty="0"/>
              <a:t>in Mathematics Education﻿</a:t>
            </a:r>
          </a:p>
          <a:p>
            <a:pPr algn="ctr"/>
            <a:r>
              <a:rPr lang="en-US" sz="2000" dirty="0"/>
              <a:t>25-29 June 2018</a:t>
            </a:r>
          </a:p>
          <a:p>
            <a:pPr algn="ctr"/>
            <a:r>
              <a:rPr lang="en-US" sz="2000" dirty="0"/>
              <a:t>University of Coimbra, Portugal</a:t>
            </a:r>
          </a:p>
        </p:txBody>
      </p:sp>
      <p:sp>
        <p:nvSpPr>
          <p:cNvPr id="3" name="Szövegdoboz 2"/>
          <p:cNvSpPr txBox="1"/>
          <p:nvPr/>
        </p:nvSpPr>
        <p:spPr>
          <a:xfrm>
            <a:off x="6384032" y="2924944"/>
            <a:ext cx="4392488" cy="1815882"/>
          </a:xfrm>
          <a:prstGeom prst="rect">
            <a:avLst/>
          </a:prstGeom>
          <a:noFill/>
        </p:spPr>
        <p:txBody>
          <a:bodyPr wrap="square" rtlCol="0">
            <a:spAutoFit/>
          </a:bodyPr>
          <a:lstStyle/>
          <a:p>
            <a:pPr algn="ctr"/>
            <a:r>
              <a:rPr lang="hu-HU" sz="3200" dirty="0"/>
              <a:t>Eleonóra </a:t>
            </a:r>
            <a:r>
              <a:rPr lang="hu-HU" sz="3200" dirty="0" err="1"/>
              <a:t>Stettner</a:t>
            </a:r>
            <a:endParaRPr lang="hu-HU" sz="3200" dirty="0"/>
          </a:p>
          <a:p>
            <a:pPr algn="ctr"/>
            <a:r>
              <a:rPr lang="hu-HU" sz="2400" dirty="0"/>
              <a:t>Kaposvár University</a:t>
            </a:r>
          </a:p>
          <a:p>
            <a:pPr algn="ctr"/>
            <a:r>
              <a:rPr lang="hu-HU" sz="3200" dirty="0"/>
              <a:t>Rózsa </a:t>
            </a:r>
            <a:r>
              <a:rPr lang="hu-HU" sz="3200" dirty="0" err="1"/>
              <a:t>Nienhaus</a:t>
            </a:r>
            <a:endParaRPr lang="hu-HU" sz="3200" dirty="0"/>
          </a:p>
          <a:p>
            <a:pPr algn="ctr"/>
            <a:r>
              <a:rPr lang="hu-HU" sz="2400" dirty="0" err="1"/>
              <a:t>Egg</a:t>
            </a:r>
            <a:r>
              <a:rPr lang="hu-HU" sz="2400" dirty="0"/>
              <a:t> Art Museum Zengővárkony</a:t>
            </a:r>
          </a:p>
        </p:txBody>
      </p:sp>
      <p:sp>
        <p:nvSpPr>
          <p:cNvPr id="4" name="Szövegdoboz 3"/>
          <p:cNvSpPr txBox="1"/>
          <p:nvPr/>
        </p:nvSpPr>
        <p:spPr>
          <a:xfrm>
            <a:off x="1847528" y="260649"/>
            <a:ext cx="8568952" cy="2062103"/>
          </a:xfrm>
          <a:prstGeom prst="rect">
            <a:avLst/>
          </a:prstGeom>
          <a:noFill/>
        </p:spPr>
        <p:txBody>
          <a:bodyPr wrap="square" rtlCol="0">
            <a:spAutoFit/>
          </a:bodyPr>
          <a:lstStyle/>
          <a:p>
            <a:pPr algn="ctr"/>
            <a:r>
              <a:rPr lang="en-US" sz="3200" dirty="0">
                <a:latin typeface="Algerian" panose="04020705040A02060702" pitchFamily="82" charset="0"/>
              </a:rPr>
              <a:t>Traditional Patterns of Easter Eggs in the Carpathian Basin and Spherical Symmetries (Illustrating Spherical Symmetries in GeoGebra)</a:t>
            </a:r>
            <a:endParaRPr lang="hu-HU" sz="3200" dirty="0">
              <a:latin typeface="Algerian" panose="04020705040A02060702" pitchFamily="82" charset="0"/>
            </a:endParaRP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2492896"/>
            <a:ext cx="4643040" cy="3155816"/>
          </a:xfrm>
          <a:prstGeom prst="rect">
            <a:avLst/>
          </a:prstGeom>
        </p:spPr>
      </p:pic>
    </p:spTree>
    <p:extLst>
      <p:ext uri="{BB962C8B-B14F-4D97-AF65-F5344CB8AC3E}">
        <p14:creationId xmlns:p14="http://schemas.microsoft.com/office/powerpoint/2010/main" val="3236590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252663" y="642938"/>
            <a:ext cx="7686675" cy="5572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4393406"/>
            <a:ext cx="9144000" cy="2464594"/>
          </a:xfrm>
          <a:prstGeom prst="rect">
            <a:avLst/>
          </a:prstGeom>
        </p:spPr>
      </p:pic>
      <p:sp>
        <p:nvSpPr>
          <p:cNvPr id="2" name="Title 1"/>
          <p:cNvSpPr>
            <a:spLocks noGrp="1"/>
          </p:cNvSpPr>
          <p:nvPr>
            <p:ph type="ctrTitle" idx="4294967295"/>
          </p:nvPr>
        </p:nvSpPr>
        <p:spPr>
          <a:xfrm>
            <a:off x="1958340" y="1327095"/>
            <a:ext cx="8403336" cy="4300029"/>
          </a:xfrm>
        </p:spPr>
        <p:txBody>
          <a:bodyPr>
            <a:normAutofit fontScale="90000"/>
          </a:bodyPr>
          <a:lstStyle/>
          <a:p>
            <a:pPr algn="ctr" rtl="0"/>
            <a:r>
              <a:rPr lang="en-US" sz="3100" b="1" dirty="0"/>
              <a:t>We are honored to invite you to attend the </a:t>
            </a:r>
            <a:r>
              <a:rPr lang="en-US" b="1" dirty="0"/>
              <a:t/>
            </a:r>
            <a:br>
              <a:rPr lang="en-US" b="1" dirty="0"/>
            </a:br>
            <a:r>
              <a:rPr lang="en-US" sz="4000" b="1" dirty="0">
                <a:solidFill>
                  <a:srgbClr val="7030A0"/>
                </a:solidFill>
                <a:effectLst>
                  <a:outerShdw blurRad="38100" dist="38100" dir="2700000" algn="tl">
                    <a:srgbClr val="000000">
                      <a:alpha val="43137"/>
                    </a:srgbClr>
                  </a:outerShdw>
                </a:effectLst>
              </a:rPr>
              <a:t>8</a:t>
            </a:r>
            <a:r>
              <a:rPr lang="en-US" sz="4000" b="1" baseline="30000" dirty="0">
                <a:solidFill>
                  <a:srgbClr val="7030A0"/>
                </a:solidFill>
                <a:effectLst>
                  <a:outerShdw blurRad="38100" dist="38100" dir="2700000" algn="tl">
                    <a:srgbClr val="000000">
                      <a:alpha val="43137"/>
                    </a:srgbClr>
                  </a:outerShdw>
                </a:effectLst>
              </a:rPr>
              <a:t>th</a:t>
            </a:r>
            <a:r>
              <a:rPr lang="en-US" sz="4000" b="1" dirty="0">
                <a:solidFill>
                  <a:srgbClr val="7030A0"/>
                </a:solidFill>
                <a:effectLst>
                  <a:outerShdw blurRad="38100" dist="38100" dir="2700000" algn="tl">
                    <a:srgbClr val="000000">
                      <a:alpha val="43137"/>
                    </a:srgbClr>
                  </a:outerShdw>
                </a:effectLst>
              </a:rPr>
              <a:t> International Conference</a:t>
            </a:r>
            <a:br>
              <a:rPr lang="en-US" sz="4000" b="1" dirty="0">
                <a:solidFill>
                  <a:srgbClr val="7030A0"/>
                </a:solidFill>
                <a:effectLst>
                  <a:outerShdw blurRad="38100" dist="38100" dir="2700000" algn="tl">
                    <a:srgbClr val="000000">
                      <a:alpha val="43137"/>
                    </a:srgbClr>
                  </a:outerShdw>
                </a:effectLst>
              </a:rPr>
            </a:br>
            <a:r>
              <a:rPr lang="en-US" sz="4000" b="1" dirty="0">
                <a:solidFill>
                  <a:srgbClr val="7030A0"/>
                </a:solidFill>
                <a:effectLst>
                  <a:outerShdw blurRad="38100" dist="38100" dir="2700000" algn="tl">
                    <a:srgbClr val="000000">
                      <a:alpha val="43137"/>
                    </a:srgbClr>
                  </a:outerShdw>
                </a:effectLst>
              </a:rPr>
              <a:t>on Computer </a:t>
            </a:r>
            <a:r>
              <a:rPr lang="en-US" sz="4000" b="1" dirty="0" smtClean="0">
                <a:solidFill>
                  <a:srgbClr val="7030A0"/>
                </a:solidFill>
                <a:effectLst>
                  <a:outerShdw blurRad="38100" dist="38100" dir="2700000" algn="tl">
                    <a:srgbClr val="000000">
                      <a:alpha val="43137"/>
                    </a:srgbClr>
                  </a:outerShdw>
                </a:effectLst>
              </a:rPr>
              <a:t>Algebra</a:t>
            </a:r>
            <a:r>
              <a:rPr lang="hu-HU" sz="4000" b="1" dirty="0" smtClean="0">
                <a:solidFill>
                  <a:srgbClr val="7030A0"/>
                </a:solidFill>
                <a:effectLst>
                  <a:outerShdw blurRad="38100" dist="38100" dir="2700000" algn="tl">
                    <a:srgbClr val="000000">
                      <a:alpha val="43137"/>
                    </a:srgbClr>
                  </a:outerShdw>
                </a:effectLst>
              </a:rPr>
              <a:t>-</a:t>
            </a:r>
            <a:r>
              <a:rPr lang="en-US" sz="4000" b="1" dirty="0" smtClean="0">
                <a:solidFill>
                  <a:srgbClr val="7030A0"/>
                </a:solidFill>
                <a:effectLst>
                  <a:outerShdw blurRad="38100" dist="38100" dir="2700000" algn="tl">
                    <a:srgbClr val="000000">
                      <a:alpha val="43137"/>
                    </a:srgbClr>
                  </a:outerShdw>
                </a:effectLst>
              </a:rPr>
              <a:t> </a:t>
            </a:r>
            <a:r>
              <a:rPr lang="en-US" sz="4000" b="1" dirty="0">
                <a:solidFill>
                  <a:srgbClr val="7030A0"/>
                </a:solidFill>
                <a:effectLst>
                  <a:outerShdw blurRad="38100" dist="38100" dir="2700000" algn="tl">
                    <a:srgbClr val="000000">
                      <a:alpha val="43137"/>
                    </a:srgbClr>
                  </a:outerShdw>
                </a:effectLst>
              </a:rPr>
              <a:t>and Dynamical </a:t>
            </a:r>
            <a:r>
              <a:rPr lang="hu-HU" sz="4000" b="1" dirty="0" smtClean="0">
                <a:solidFill>
                  <a:srgbClr val="7030A0"/>
                </a:solidFill>
                <a:effectLst>
                  <a:outerShdw blurRad="38100" dist="38100" dir="2700000" algn="tl">
                    <a:srgbClr val="000000">
                      <a:alpha val="43137"/>
                    </a:srgbClr>
                  </a:outerShdw>
                </a:effectLst>
              </a:rPr>
              <a:t>G</a:t>
            </a:r>
            <a:r>
              <a:rPr lang="en-US" sz="4000" b="1" dirty="0" err="1" smtClean="0">
                <a:solidFill>
                  <a:srgbClr val="7030A0"/>
                </a:solidFill>
                <a:effectLst>
                  <a:outerShdw blurRad="38100" dist="38100" dir="2700000" algn="tl">
                    <a:srgbClr val="000000">
                      <a:alpha val="43137"/>
                    </a:srgbClr>
                  </a:outerShdw>
                </a:effectLst>
              </a:rPr>
              <a:t>eometry</a:t>
            </a:r>
            <a:r>
              <a:rPr lang="hu-HU" sz="4000" b="1" dirty="0" smtClean="0">
                <a:solidFill>
                  <a:srgbClr val="7030A0"/>
                </a:solidFill>
                <a:effectLst>
                  <a:outerShdw blurRad="38100" dist="38100" dir="2700000" algn="tl">
                    <a:srgbClr val="000000">
                      <a:alpha val="43137"/>
                    </a:srgbClr>
                  </a:outerShdw>
                </a:effectLst>
              </a:rPr>
              <a:t> Systems</a:t>
            </a:r>
            <a:r>
              <a:rPr lang="en-US" sz="4000" b="1" dirty="0" smtClean="0">
                <a:solidFill>
                  <a:srgbClr val="7030A0"/>
                </a:solidFill>
                <a:effectLst>
                  <a:outerShdw blurRad="38100" dist="38100" dir="2700000" algn="tl">
                    <a:srgbClr val="000000">
                      <a:alpha val="43137"/>
                    </a:srgbClr>
                  </a:outerShdw>
                </a:effectLst>
              </a:rPr>
              <a:t> </a:t>
            </a:r>
            <a:r>
              <a:rPr lang="en-US" sz="4000" b="1" dirty="0">
                <a:solidFill>
                  <a:srgbClr val="7030A0"/>
                </a:solidFill>
                <a:effectLst>
                  <a:outerShdw blurRad="38100" dist="38100" dir="2700000" algn="tl">
                    <a:srgbClr val="000000">
                      <a:alpha val="43137"/>
                    </a:srgbClr>
                  </a:outerShdw>
                </a:effectLst>
              </a:rPr>
              <a:t>in Mathematics Education</a:t>
            </a:r>
            <a:br>
              <a:rPr lang="en-US" sz="4000" b="1" dirty="0">
                <a:solidFill>
                  <a:srgbClr val="7030A0"/>
                </a:solidFill>
                <a:effectLst>
                  <a:outerShdw blurRad="38100" dist="38100" dir="2700000" algn="tl">
                    <a:srgbClr val="000000">
                      <a:alpha val="43137"/>
                    </a:srgbClr>
                  </a:outerShdw>
                </a:effectLst>
              </a:rPr>
            </a:br>
            <a:r>
              <a:rPr lang="en-US" sz="4000" b="1" dirty="0">
                <a:solidFill>
                  <a:srgbClr val="7030A0"/>
                </a:solidFill>
                <a:effectLst>
                  <a:outerShdw blurRad="38100" dist="38100" dir="2700000" algn="tl">
                    <a:srgbClr val="000000">
                      <a:alpha val="43137"/>
                    </a:srgbClr>
                  </a:outerShdw>
                </a:effectLst>
              </a:rPr>
              <a:t>CADGME 2020</a:t>
            </a:r>
            <a:r>
              <a:rPr lang="en-US" b="1" dirty="0" smtClean="0">
                <a:solidFill>
                  <a:srgbClr val="7030A0"/>
                </a:solidFill>
                <a:effectLst>
                  <a:outerShdw blurRad="38100" dist="38100" dir="2700000" algn="tl">
                    <a:srgbClr val="000000">
                      <a:alpha val="43137"/>
                    </a:srgbClr>
                  </a:outerShdw>
                </a:effectLst>
              </a:rPr>
              <a:t/>
            </a:r>
            <a:br>
              <a:rPr lang="en-US" b="1" dirty="0" smtClean="0">
                <a:solidFill>
                  <a:srgbClr val="7030A0"/>
                </a:solidFill>
                <a:effectLst>
                  <a:outerShdw blurRad="38100" dist="38100" dir="2700000" algn="tl">
                    <a:srgbClr val="000000">
                      <a:alpha val="43137"/>
                    </a:srgbClr>
                  </a:outerShdw>
                </a:effectLst>
              </a:rPr>
            </a:br>
            <a:r>
              <a:rPr lang="en-US" sz="3600" b="1" dirty="0">
                <a:solidFill>
                  <a:srgbClr val="002060"/>
                </a:solidFill>
                <a:effectLst>
                  <a:outerShdw blurRad="38100" dist="38100" dir="2700000" algn="tl">
                    <a:srgbClr val="000000">
                      <a:alpha val="43137"/>
                    </a:srgbClr>
                  </a:outerShdw>
                </a:effectLst>
              </a:rPr>
              <a:t>on the campus of the Jerusalem College of Technology, Israel</a:t>
            </a:r>
            <a:br>
              <a:rPr lang="en-US" sz="3600" b="1" dirty="0">
                <a:solidFill>
                  <a:srgbClr val="002060"/>
                </a:solidFill>
                <a:effectLst>
                  <a:outerShdw blurRad="38100" dist="38100" dir="2700000" algn="tl">
                    <a:srgbClr val="000000">
                      <a:alpha val="43137"/>
                    </a:srgbClr>
                  </a:outerShdw>
                </a:effectLst>
              </a:rPr>
            </a:br>
            <a:r>
              <a:rPr lang="en-US" sz="3600" b="1" dirty="0">
                <a:solidFill>
                  <a:srgbClr val="002060"/>
                </a:solidFill>
                <a:effectLst>
                  <a:outerShdw blurRad="38100" dist="38100" dir="2700000" algn="tl">
                    <a:srgbClr val="000000">
                      <a:alpha val="43137"/>
                    </a:srgbClr>
                  </a:outerShdw>
                </a:effectLst>
              </a:rPr>
              <a:t/>
            </a:r>
            <a:br>
              <a:rPr lang="en-US" sz="3600" b="1" dirty="0">
                <a:solidFill>
                  <a:srgbClr val="002060"/>
                </a:solidFill>
                <a:effectLst>
                  <a:outerShdw blurRad="38100" dist="38100" dir="2700000" algn="tl">
                    <a:srgbClr val="000000">
                      <a:alpha val="43137"/>
                    </a:srgbClr>
                  </a:outerShdw>
                </a:effectLst>
              </a:rPr>
            </a:br>
            <a:endParaRPr lang="he-IL" sz="4000" b="1" dirty="0">
              <a:solidFill>
                <a:srgbClr val="FFC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2" y="1"/>
            <a:ext cx="2459735" cy="1281522"/>
          </a:xfrm>
          <a:prstGeom prst="rect">
            <a:avLst/>
          </a:prstGeom>
        </p:spPr>
      </p:pic>
      <p:pic>
        <p:nvPicPr>
          <p:cNvPr id="5" name="Picture 4"/>
          <p:cNvPicPr>
            <a:picLocks noChangeAspect="1"/>
          </p:cNvPicPr>
          <p:nvPr/>
        </p:nvPicPr>
        <p:blipFill>
          <a:blip r:embed="rId5"/>
          <a:stretch>
            <a:fillRect/>
          </a:stretch>
        </p:blipFill>
        <p:spPr>
          <a:xfrm>
            <a:off x="7888225" y="128630"/>
            <a:ext cx="2584823" cy="932137"/>
          </a:xfrm>
          <a:prstGeom prst="rect">
            <a:avLst/>
          </a:prstGeom>
        </p:spPr>
      </p:pic>
      <p:sp>
        <p:nvSpPr>
          <p:cNvPr id="9" name="TextBox 8"/>
          <p:cNvSpPr txBox="1"/>
          <p:nvPr/>
        </p:nvSpPr>
        <p:spPr>
          <a:xfrm>
            <a:off x="6468011" y="5105036"/>
            <a:ext cx="4160520" cy="1323439"/>
          </a:xfrm>
          <a:prstGeom prst="rect">
            <a:avLst/>
          </a:prstGeom>
          <a:noFill/>
        </p:spPr>
        <p:txBody>
          <a:bodyPr wrap="square" rtlCol="1">
            <a:spAutoFit/>
          </a:bodyPr>
          <a:lstStyle/>
          <a:p>
            <a:pPr algn="ctr"/>
            <a:r>
              <a:rPr lang="en-US" sz="2800" dirty="0">
                <a:solidFill>
                  <a:srgbClr val="FFFF00"/>
                </a:solidFill>
              </a:rPr>
              <a:t>The website will be aired within a few days. </a:t>
            </a:r>
          </a:p>
          <a:p>
            <a:pPr algn="ctr"/>
            <a:r>
              <a:rPr lang="en-US" sz="2400" dirty="0">
                <a:solidFill>
                  <a:srgbClr val="FFFF00"/>
                </a:solidFill>
              </a:rPr>
              <a:t>Info: cadgme2020 (at) jct.ac.il</a:t>
            </a:r>
            <a:endParaRPr lang="he-IL" sz="2400" dirty="0">
              <a:solidFill>
                <a:srgbClr val="FFFF00"/>
              </a:solidFill>
            </a:endParaRPr>
          </a:p>
        </p:txBody>
      </p:sp>
      <p:sp>
        <p:nvSpPr>
          <p:cNvPr id="10" name="Rectangle 9"/>
          <p:cNvSpPr/>
          <p:nvPr/>
        </p:nvSpPr>
        <p:spPr>
          <a:xfrm>
            <a:off x="4364076" y="475992"/>
            <a:ext cx="3143809" cy="584775"/>
          </a:xfrm>
          <a:prstGeom prst="rect">
            <a:avLst/>
          </a:prstGeom>
        </p:spPr>
        <p:txBody>
          <a:bodyPr wrap="none">
            <a:spAutoFit/>
          </a:bodyPr>
          <a:lstStyle/>
          <a:p>
            <a:r>
              <a:rPr lang="en-US" sz="3200" b="1" dirty="0">
                <a:solidFill>
                  <a:srgbClr val="FFC000"/>
                </a:solidFill>
                <a:effectLst>
                  <a:outerShdw blurRad="38100" dist="38100" dir="2700000" algn="tl">
                    <a:srgbClr val="000000">
                      <a:alpha val="43137"/>
                    </a:srgbClr>
                  </a:outerShdw>
                </a:effectLst>
              </a:rPr>
              <a:t>June 21-25, 2020 </a:t>
            </a:r>
            <a:endParaRPr lang="he-IL" sz="3200" dirty="0"/>
          </a:p>
        </p:txBody>
      </p:sp>
      <p:sp>
        <p:nvSpPr>
          <p:cNvPr id="11" name="TextBox 10"/>
          <p:cNvSpPr txBox="1"/>
          <p:nvPr/>
        </p:nvSpPr>
        <p:spPr>
          <a:xfrm>
            <a:off x="1659481" y="4535648"/>
            <a:ext cx="3919848" cy="2523768"/>
          </a:xfrm>
          <a:prstGeom prst="rect">
            <a:avLst/>
          </a:prstGeom>
          <a:noFill/>
        </p:spPr>
        <p:txBody>
          <a:bodyPr wrap="square" rtlCol="1">
            <a:spAutoFit/>
          </a:bodyPr>
          <a:lstStyle/>
          <a:p>
            <a:r>
              <a:rPr lang="en-US" sz="2000" b="1" dirty="0">
                <a:solidFill>
                  <a:schemeClr val="accent1">
                    <a:lumMod val="50000"/>
                  </a:schemeClr>
                </a:solidFill>
              </a:rPr>
              <a:t>Organizing committee:</a:t>
            </a:r>
          </a:p>
          <a:p>
            <a:r>
              <a:rPr lang="en-US" sz="2000" b="1" dirty="0">
                <a:solidFill>
                  <a:srgbClr val="FFFF00"/>
                </a:solidFill>
              </a:rPr>
              <a:t>Thierry (Noah) Dana-Picard, JCT, IL</a:t>
            </a:r>
          </a:p>
          <a:p>
            <a:r>
              <a:rPr lang="en-US" sz="2000" b="1" dirty="0">
                <a:solidFill>
                  <a:srgbClr val="FFFF00"/>
                </a:solidFill>
              </a:rPr>
              <a:t>Sara Hershkovitz, CET, IL</a:t>
            </a:r>
          </a:p>
          <a:p>
            <a:r>
              <a:rPr lang="en-US" sz="2000" b="1" dirty="0">
                <a:solidFill>
                  <a:srgbClr val="FFFF00"/>
                </a:solidFill>
              </a:rPr>
              <a:t>Zsolt Lavicza, JKU, AT</a:t>
            </a:r>
          </a:p>
          <a:p>
            <a:r>
              <a:rPr lang="en-US" sz="2000" b="1" dirty="0">
                <a:solidFill>
                  <a:srgbClr val="FFFF00"/>
                </a:solidFill>
              </a:rPr>
              <a:t>Csaba </a:t>
            </a:r>
            <a:r>
              <a:rPr lang="en-US" sz="2000" b="1" dirty="0" smtClean="0">
                <a:solidFill>
                  <a:srgbClr val="FFFF00"/>
                </a:solidFill>
              </a:rPr>
              <a:t>S</a:t>
            </a:r>
            <a:r>
              <a:rPr lang="hu-HU" sz="2000" b="1" dirty="0" smtClean="0">
                <a:solidFill>
                  <a:srgbClr val="FFFF00"/>
                </a:solidFill>
              </a:rPr>
              <a:t>á</a:t>
            </a:r>
            <a:r>
              <a:rPr lang="en-US" sz="2000" b="1" dirty="0" err="1" smtClean="0">
                <a:solidFill>
                  <a:srgbClr val="FFFF00"/>
                </a:solidFill>
              </a:rPr>
              <a:t>rv</a:t>
            </a:r>
            <a:r>
              <a:rPr lang="hu-HU" sz="2000" b="1" dirty="0" smtClean="0">
                <a:solidFill>
                  <a:srgbClr val="FFFF00"/>
                </a:solidFill>
              </a:rPr>
              <a:t>á</a:t>
            </a:r>
            <a:r>
              <a:rPr lang="en-US" sz="2000" b="1" dirty="0" err="1" smtClean="0">
                <a:solidFill>
                  <a:srgbClr val="FFFF00"/>
                </a:solidFill>
              </a:rPr>
              <a:t>ri</a:t>
            </a:r>
            <a:r>
              <a:rPr lang="en-US" sz="2000" b="1" dirty="0">
                <a:solidFill>
                  <a:srgbClr val="FFFF00"/>
                </a:solidFill>
              </a:rPr>
              <a:t>, </a:t>
            </a:r>
            <a:r>
              <a:rPr lang="en-US" sz="2000" b="1" dirty="0" smtClean="0">
                <a:solidFill>
                  <a:srgbClr val="FFFF00"/>
                </a:solidFill>
              </a:rPr>
              <a:t>P</a:t>
            </a:r>
            <a:r>
              <a:rPr lang="hu-HU" sz="2000" b="1" dirty="0" smtClean="0">
                <a:solidFill>
                  <a:srgbClr val="FFFF00"/>
                </a:solidFill>
              </a:rPr>
              <a:t>é</a:t>
            </a:r>
            <a:r>
              <a:rPr lang="en-US" sz="2000" b="1" dirty="0" err="1" smtClean="0">
                <a:solidFill>
                  <a:srgbClr val="FFFF00"/>
                </a:solidFill>
              </a:rPr>
              <a:t>cs</a:t>
            </a:r>
            <a:r>
              <a:rPr lang="en-US" sz="2000" b="1" dirty="0" smtClean="0">
                <a:solidFill>
                  <a:srgbClr val="FFFF00"/>
                </a:solidFill>
              </a:rPr>
              <a:t> </a:t>
            </a:r>
            <a:r>
              <a:rPr lang="en-US" sz="2000" b="1" dirty="0">
                <a:solidFill>
                  <a:srgbClr val="FFFF00"/>
                </a:solidFill>
              </a:rPr>
              <a:t>U., HU</a:t>
            </a:r>
          </a:p>
          <a:p>
            <a:r>
              <a:rPr lang="en-US" sz="2000" b="1" dirty="0">
                <a:solidFill>
                  <a:srgbClr val="FFFF00"/>
                </a:solidFill>
              </a:rPr>
              <a:t>Roi </a:t>
            </a:r>
            <a:r>
              <a:rPr lang="en-US" sz="2000" b="1" dirty="0" err="1">
                <a:solidFill>
                  <a:srgbClr val="FFFF00"/>
                </a:solidFill>
              </a:rPr>
              <a:t>Shilo</a:t>
            </a:r>
            <a:r>
              <a:rPr lang="en-US" sz="2000" b="1" dirty="0">
                <a:solidFill>
                  <a:srgbClr val="FFFF00"/>
                </a:solidFill>
              </a:rPr>
              <a:t>, CET, IL</a:t>
            </a:r>
          </a:p>
          <a:p>
            <a:r>
              <a:rPr lang="en-US" sz="2000" b="1" dirty="0">
                <a:solidFill>
                  <a:srgbClr val="FFFF00"/>
                </a:solidFill>
              </a:rPr>
              <a:t>Yaacov Koletker, JCT, IL</a:t>
            </a:r>
          </a:p>
          <a:p>
            <a:endParaRPr lang="he-IL" dirty="0"/>
          </a:p>
        </p:txBody>
      </p:sp>
    </p:spTree>
    <p:extLst>
      <p:ext uri="{BB962C8B-B14F-4D97-AF65-F5344CB8AC3E}">
        <p14:creationId xmlns:p14="http://schemas.microsoft.com/office/powerpoint/2010/main" val="2912018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idx="1"/>
          </p:nvPr>
        </p:nvSpPr>
        <p:spPr bwMode="auto">
          <a:xfrm>
            <a:off x="3858777" y="-103872"/>
            <a:ext cx="7930785" cy="706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hu-HU" sz="2400" b="1" i="0" u="none" strike="noStrike" cap="none" normalizeH="0" baseline="0" dirty="0" smtClean="0">
                <a:ln>
                  <a:noFill/>
                </a:ln>
                <a:solidFill>
                  <a:schemeClr val="tx1"/>
                </a:solidFill>
                <a:effectLst/>
                <a:latin typeface="+mn-lt"/>
                <a:ea typeface="Times New Roman" panose="02020603050405020304" pitchFamily="18" charset="0"/>
              </a:rPr>
              <a:t>First Central- and Eastern European Conference on</a:t>
            </a:r>
            <a:endParaRPr kumimoji="0" lang="hu-HU" altLang="hu-HU" sz="2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hu-HU" sz="2400" b="1" i="0" u="none" strike="noStrike" cap="none" normalizeH="0" baseline="0" dirty="0" smtClean="0">
                <a:ln>
                  <a:noFill/>
                </a:ln>
                <a:solidFill>
                  <a:schemeClr val="tx1"/>
                </a:solidFill>
                <a:effectLst/>
                <a:latin typeface="+mn-lt"/>
                <a:ea typeface="Times New Roman" panose="02020603050405020304" pitchFamily="18" charset="0"/>
              </a:rPr>
              <a:t>Computer Algebra- and Dynamic Geometry Systems</a:t>
            </a:r>
            <a:r>
              <a:rPr kumimoji="0" lang="hu-HU" altLang="hu-HU" sz="2400" b="1" i="0" u="none" strike="noStrike" cap="none" normalizeH="0" baseline="0" dirty="0" smtClean="0">
                <a:ln>
                  <a:noFill/>
                </a:ln>
                <a:solidFill>
                  <a:schemeClr val="tx1"/>
                </a:solidFill>
                <a:effectLst/>
                <a:latin typeface="+mn-lt"/>
                <a:ea typeface="Times New Roman" panose="02020603050405020304" pitchFamily="18" charset="0"/>
              </a:rPr>
              <a:t/>
            </a:r>
            <a:br>
              <a:rPr kumimoji="0" lang="hu-HU" altLang="hu-HU" sz="2400" b="1"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hu-HU" sz="2400" b="1" i="0" u="none" strike="noStrike" cap="none" normalizeH="0" baseline="0" dirty="0" smtClean="0">
                <a:ln>
                  <a:noFill/>
                </a:ln>
                <a:solidFill>
                  <a:schemeClr val="tx1"/>
                </a:solidFill>
                <a:effectLst/>
                <a:latin typeface="+mn-lt"/>
                <a:ea typeface="Times New Roman" panose="02020603050405020304" pitchFamily="18" charset="0"/>
              </a:rPr>
              <a:t> in Mathematics Education  (CADGME</a:t>
            </a:r>
            <a:r>
              <a:rPr kumimoji="0" lang="en-US" altLang="hu-HU" sz="23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hu-HU" altLang="hu-HU" sz="23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hu-HU" altLang="hu-HU" sz="23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en-US" altLang="hu-H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University of Pécs, Pollack </a:t>
            </a:r>
            <a:r>
              <a:rPr kumimoji="0" lang="en-US" altLang="hu-HU" sz="18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Mihály</a:t>
            </a:r>
            <a:r>
              <a:rPr kumimoji="0" lang="en-US" altLang="hu-HU"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Faculty of Engineering, Hungary</a:t>
            </a:r>
            <a:endParaRPr kumimoji="0" lang="hu-HU" altLang="hu-HU"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altLang="hu-HU"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21-23 June, 2007</a:t>
            </a:r>
            <a:r>
              <a:rPr kumimoji="0" lang="hu-HU" altLang="hu-HU"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hu-HU" altLang="hu-HU"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hu-HU" altLang="hu-HU"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GB" altLang="hu-HU" sz="2000" b="1" i="0" u="sng" strike="noStrike" cap="none" normalizeH="0" baseline="0" dirty="0" smtClean="0">
                <a:ln>
                  <a:noFill/>
                </a:ln>
                <a:solidFill>
                  <a:schemeClr val="tx1"/>
                </a:solidFill>
                <a:effectLst/>
                <a:latin typeface="+mn-lt"/>
                <a:ea typeface="Times New Roman" panose="02020603050405020304" pitchFamily="18" charset="0"/>
              </a:rPr>
              <a:t>Keynote speakers:</a:t>
            </a:r>
            <a:endParaRPr kumimoji="0" lang="hu-HU" altLang="hu-HU" sz="2000" b="0" i="0" u="none" strike="noStrike" cap="none" normalizeH="0" baseline="0" dirty="0" smtClean="0">
              <a:ln>
                <a:noFill/>
              </a:ln>
              <a:solidFill>
                <a:schemeClr val="tx1"/>
              </a:solidFill>
              <a:effectLst/>
              <a:latin typeface="+mn-lt"/>
            </a:endParaRPr>
          </a:p>
          <a:p>
            <a:pPr marL="0" lvl="0" indent="0">
              <a:lnSpc>
                <a:spcPct val="100000"/>
              </a:lnSpc>
              <a:buNone/>
            </a:pPr>
            <a:r>
              <a:rPr lang="en-US" altLang="hu-HU" sz="2000" b="1" dirty="0">
                <a:latin typeface="+mn-lt"/>
                <a:ea typeface="Times New Roman" panose="02020603050405020304" pitchFamily="18" charset="0"/>
              </a:rPr>
              <a:t>Kenneth Ruthven, </a:t>
            </a:r>
            <a:r>
              <a:rPr lang="en-US" altLang="hu-HU" sz="2000" dirty="0">
                <a:latin typeface="+mn-lt"/>
                <a:ea typeface="Times New Roman" panose="02020603050405020304" pitchFamily="18" charset="0"/>
              </a:rPr>
              <a:t>University of Cambridge, </a:t>
            </a:r>
            <a:r>
              <a:rPr lang="en-US" altLang="hu-HU" sz="2000" dirty="0" smtClean="0">
                <a:latin typeface="+mn-lt"/>
                <a:ea typeface="Times New Roman" panose="02020603050405020304" pitchFamily="18" charset="0"/>
              </a:rPr>
              <a:t>UK</a:t>
            </a:r>
            <a:r>
              <a:rPr lang="hu-HU" altLang="hu-HU" sz="2000" dirty="0" smtClean="0">
                <a:latin typeface="+mn-lt"/>
                <a:ea typeface="Times New Roman" panose="02020603050405020304" pitchFamily="18" charset="0"/>
              </a:rPr>
              <a:t/>
            </a:r>
            <a:br>
              <a:rPr lang="hu-HU" altLang="hu-HU" sz="2000" dirty="0" smtClean="0">
                <a:latin typeface="+mn-lt"/>
                <a:ea typeface="Times New Roman" panose="02020603050405020304" pitchFamily="18" charset="0"/>
              </a:rPr>
            </a:br>
            <a:r>
              <a:rPr lang="en-US" altLang="hu-HU" sz="2000" dirty="0">
                <a:latin typeface="+mn-lt"/>
                <a:ea typeface="Times New Roman" panose="02020603050405020304" pitchFamily="18" charset="0"/>
              </a:rPr>
              <a:t>Herschel’s heritage and today’s technology integration: a postulated parallel</a:t>
            </a:r>
          </a:p>
          <a:p>
            <a:pPr marL="0" indent="0">
              <a:lnSpc>
                <a:spcPct val="100000"/>
              </a:lnSpc>
              <a:buNone/>
            </a:pPr>
            <a:r>
              <a:rPr lang="fr-FR" altLang="hu-HU" sz="2000" b="1" dirty="0">
                <a:latin typeface="+mn-lt"/>
                <a:ea typeface="Times New Roman" panose="02020603050405020304" pitchFamily="18" charset="0"/>
              </a:rPr>
              <a:t>Colette Laborde, </a:t>
            </a:r>
            <a:r>
              <a:rPr lang="fr-FR" altLang="hu-HU" sz="2000" dirty="0">
                <a:latin typeface="+mn-lt"/>
                <a:ea typeface="Times New Roman" panose="02020603050405020304" pitchFamily="18" charset="0"/>
              </a:rPr>
              <a:t>Université Joseph Fourier, </a:t>
            </a:r>
            <a:r>
              <a:rPr lang="fr-FR" altLang="hu-HU" sz="2000" dirty="0" smtClean="0">
                <a:latin typeface="+mn-lt"/>
                <a:ea typeface="Times New Roman" panose="02020603050405020304" pitchFamily="18" charset="0"/>
              </a:rPr>
              <a:t>France</a:t>
            </a:r>
            <a:r>
              <a:rPr lang="hu-HU" altLang="hu-HU" sz="2000" dirty="0" smtClean="0">
                <a:latin typeface="+mn-lt"/>
                <a:ea typeface="Times New Roman" panose="02020603050405020304" pitchFamily="18" charset="0"/>
              </a:rPr>
              <a:t/>
            </a:r>
            <a:br>
              <a:rPr lang="hu-HU" altLang="hu-HU" sz="2000" dirty="0" smtClean="0">
                <a:latin typeface="+mn-lt"/>
                <a:ea typeface="Times New Roman" panose="02020603050405020304" pitchFamily="18" charset="0"/>
              </a:rPr>
            </a:br>
            <a:r>
              <a:rPr lang="en-US" altLang="hu-HU" sz="2000" dirty="0">
                <a:latin typeface="+mn-lt"/>
                <a:ea typeface="Times New Roman" panose="02020603050405020304" pitchFamily="18" charset="0"/>
              </a:rPr>
              <a:t>The design of tasks taking full advantage of dynamic geometry: what kinds of knowledge does it require from teachers?</a:t>
            </a:r>
            <a:endParaRPr lang="hu-HU" altLang="hu-HU" sz="2000" dirty="0">
              <a:latin typeface="+mn-lt"/>
            </a:endParaRPr>
          </a:p>
          <a:p>
            <a:pPr marL="0" lvl="0" indent="0">
              <a:lnSpc>
                <a:spcPct val="100000"/>
              </a:lnSpc>
              <a:buNone/>
            </a:pPr>
            <a:r>
              <a:rPr kumimoji="0" lang="hu-HU" altLang="hu-HU" sz="2000" b="1" i="0" u="none" strike="noStrike" cap="none" normalizeH="0" baseline="0" dirty="0" smtClean="0">
                <a:ln>
                  <a:noFill/>
                </a:ln>
                <a:solidFill>
                  <a:schemeClr val="tx1"/>
                </a:solidFill>
                <a:effectLst/>
                <a:latin typeface="+mn-lt"/>
                <a:ea typeface="Times New Roman" panose="02020603050405020304" pitchFamily="18" charset="0"/>
              </a:rPr>
              <a:t>Bruno </a:t>
            </a:r>
            <a:r>
              <a:rPr kumimoji="0" lang="hu-HU" altLang="hu-HU" sz="2000" b="1" i="0" u="none" strike="noStrike" cap="none" normalizeH="0" baseline="0" dirty="0" err="1" smtClean="0">
                <a:ln>
                  <a:noFill/>
                </a:ln>
                <a:solidFill>
                  <a:schemeClr val="tx1"/>
                </a:solidFill>
                <a:effectLst/>
                <a:latin typeface="+mn-lt"/>
                <a:ea typeface="Times New Roman" panose="02020603050405020304" pitchFamily="18" charset="0"/>
              </a:rPr>
              <a:t>Buchberger</a:t>
            </a:r>
            <a:r>
              <a:rPr kumimoji="0" lang="hu-HU" altLang="hu-HU" sz="2000" b="1" i="0" u="none" strike="noStrike" cap="none" normalizeH="0" baseline="0" dirty="0" smtClean="0">
                <a:ln>
                  <a:noFill/>
                </a:ln>
                <a:solidFill>
                  <a:schemeClr val="tx1"/>
                </a:solidFill>
                <a:effectLst/>
                <a:latin typeface="+mn-lt"/>
                <a:ea typeface="Times New Roman" panose="02020603050405020304" pitchFamily="18" charset="0"/>
              </a:rPr>
              <a:t>, </a:t>
            </a:r>
            <a: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t>RISC - University of Linz, </a:t>
            </a:r>
            <a:r>
              <a:rPr kumimoji="0" lang="hu-HU" altLang="hu-HU" sz="2000" i="0" u="none" strike="noStrike" cap="none" normalizeH="0" baseline="0" dirty="0" err="1" smtClean="0">
                <a:ln>
                  <a:noFill/>
                </a:ln>
                <a:solidFill>
                  <a:schemeClr val="tx1"/>
                </a:solidFill>
                <a:effectLst/>
                <a:latin typeface="+mn-lt"/>
                <a:ea typeface="Times New Roman" panose="02020603050405020304" pitchFamily="18" charset="0"/>
              </a:rPr>
              <a:t>Austria</a:t>
            </a:r>
            <a: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t/>
            </a:r>
            <a:b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br>
            <a:r>
              <a:rPr lang="en-US" altLang="hu-HU" sz="2000" dirty="0" smtClean="0">
                <a:latin typeface="+mn-lt"/>
                <a:ea typeface="Times New Roman" panose="02020603050405020304" pitchFamily="18" charset="0"/>
              </a:rPr>
              <a:t>Lazy Thinking:  A reasoning strategy for inventing algorithms</a:t>
            </a:r>
            <a:r>
              <a:rPr lang="hu-HU" altLang="hu-HU" sz="2000" dirty="0">
                <a:latin typeface="+mn-lt"/>
                <a:ea typeface="Times New Roman" panose="02020603050405020304" pitchFamily="18" charset="0"/>
              </a:rPr>
              <a:t/>
            </a:r>
            <a:br>
              <a:rPr lang="hu-HU" altLang="hu-HU" sz="2000" dirty="0">
                <a:latin typeface="+mn-lt"/>
                <a:ea typeface="Times New Roman" panose="02020603050405020304" pitchFamily="18" charset="0"/>
              </a:rPr>
            </a:br>
            <a:r>
              <a:rPr lang="hu-HU" altLang="hu-HU" sz="2000" b="1" dirty="0" err="1">
                <a:latin typeface="+mn-lt"/>
                <a:ea typeface="Times New Roman" panose="02020603050405020304" pitchFamily="18" charset="0"/>
              </a:rPr>
              <a:t>Edith</a:t>
            </a:r>
            <a:r>
              <a:rPr lang="hu-HU" altLang="hu-HU" sz="2000" b="1" dirty="0">
                <a:latin typeface="+mn-lt"/>
                <a:ea typeface="Times New Roman" panose="02020603050405020304" pitchFamily="18" charset="0"/>
              </a:rPr>
              <a:t> Schneider</a:t>
            </a:r>
            <a:r>
              <a:rPr lang="hu-HU" altLang="hu-HU" sz="2000" dirty="0">
                <a:latin typeface="+mn-lt"/>
                <a:ea typeface="Times New Roman" panose="02020603050405020304" pitchFamily="18" charset="0"/>
              </a:rPr>
              <a:t>, University of Klagenfurt, </a:t>
            </a:r>
            <a:r>
              <a:rPr lang="hu-HU" altLang="hu-HU" sz="2000" dirty="0" err="1">
                <a:latin typeface="+mn-lt"/>
                <a:ea typeface="Times New Roman" panose="02020603050405020304" pitchFamily="18" charset="0"/>
              </a:rPr>
              <a:t>Austria</a:t>
            </a:r>
            <a:endParaRPr lang="hu-HU" altLang="hu-HU" sz="2000" dirty="0">
              <a:latin typeface="+mn-lt"/>
              <a:ea typeface="Times New Roman" panose="02020603050405020304" pitchFamily="18" charset="0"/>
            </a:endParaRPr>
          </a:p>
          <a:p>
            <a:pPr marL="0" lvl="0" indent="0">
              <a:lnSpc>
                <a:spcPct val="100000"/>
              </a:lnSpc>
              <a:buNone/>
            </a:pPr>
            <a:r>
              <a:rPr lang="hu-HU" altLang="hu-HU" sz="2000" dirty="0">
                <a:latin typeface="+mn-lt"/>
                <a:ea typeface="Times New Roman" panose="02020603050405020304" pitchFamily="18" charset="0"/>
              </a:rPr>
              <a:t>CAS </a:t>
            </a:r>
            <a:r>
              <a:rPr lang="hu-HU" altLang="hu-HU" sz="2000" dirty="0" err="1">
                <a:latin typeface="+mn-lt"/>
                <a:ea typeface="Times New Roman" panose="02020603050405020304" pitchFamily="18" charset="0"/>
              </a:rPr>
              <a:t>as</a:t>
            </a:r>
            <a:r>
              <a:rPr lang="hu-HU" altLang="hu-HU" sz="2000" dirty="0">
                <a:latin typeface="+mn-lt"/>
                <a:ea typeface="Times New Roman" panose="02020603050405020304" pitchFamily="18" charset="0"/>
              </a:rPr>
              <a:t> </a:t>
            </a:r>
            <a:r>
              <a:rPr lang="hu-HU" altLang="hu-HU" sz="2000" dirty="0" err="1">
                <a:latin typeface="+mn-lt"/>
                <a:ea typeface="Times New Roman" panose="02020603050405020304" pitchFamily="18" charset="0"/>
              </a:rPr>
              <a:t>didactical</a:t>
            </a:r>
            <a:r>
              <a:rPr lang="hu-HU" altLang="hu-HU" sz="2000" dirty="0">
                <a:latin typeface="+mn-lt"/>
                <a:ea typeface="Times New Roman" panose="02020603050405020304" pitchFamily="18" charset="0"/>
              </a:rPr>
              <a:t> </a:t>
            </a:r>
            <a:r>
              <a:rPr lang="hu-HU" altLang="hu-HU" sz="2000" dirty="0" err="1">
                <a:latin typeface="+mn-lt"/>
                <a:ea typeface="Times New Roman" panose="02020603050405020304" pitchFamily="18" charset="0"/>
              </a:rPr>
              <a:t>challenge</a:t>
            </a:r>
            <a: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t/>
            </a:r>
            <a:br>
              <a:rPr kumimoji="0" lang="hu-HU" altLang="hu-HU" sz="2000" i="0" u="none" strike="noStrike" cap="none" normalizeH="0" baseline="0" dirty="0" smtClean="0">
                <a:ln>
                  <a:noFill/>
                </a:ln>
                <a:solidFill>
                  <a:schemeClr val="tx1"/>
                </a:solidFill>
                <a:effectLst/>
                <a:latin typeface="+mn-lt"/>
                <a:ea typeface="Times New Roman" panose="02020603050405020304" pitchFamily="18" charset="0"/>
              </a:rPr>
            </a:br>
            <a:r>
              <a:rPr kumimoji="0" lang="en-US" altLang="hu-HU" sz="2000" b="1" i="0" u="none" strike="noStrike" cap="none" normalizeH="0" baseline="0" dirty="0" smtClean="0">
                <a:ln>
                  <a:noFill/>
                </a:ln>
                <a:solidFill>
                  <a:schemeClr val="tx1"/>
                </a:solidFill>
                <a:effectLst/>
                <a:latin typeface="+mn-lt"/>
                <a:ea typeface="Times New Roman" panose="02020603050405020304" pitchFamily="18" charset="0"/>
              </a:rPr>
              <a:t>Luc </a:t>
            </a:r>
            <a:r>
              <a:rPr kumimoji="0" lang="en-US" altLang="hu-HU" sz="2000" b="1" i="0" u="none" strike="noStrike" cap="none" normalizeH="0" baseline="0" dirty="0" err="1" smtClean="0">
                <a:ln>
                  <a:noFill/>
                </a:ln>
                <a:solidFill>
                  <a:schemeClr val="tx1"/>
                </a:solidFill>
                <a:effectLst/>
                <a:latin typeface="+mn-lt"/>
                <a:ea typeface="Times New Roman" panose="02020603050405020304" pitchFamily="18" charset="0"/>
              </a:rPr>
              <a:t>Trouche</a:t>
            </a:r>
            <a:r>
              <a:rPr kumimoji="0" lang="en-US" altLang="hu-HU" sz="2000" b="1"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hu-HU" sz="2000" b="0" i="0" u="none" strike="noStrike" cap="none" normalizeH="0" baseline="0" dirty="0" err="1" smtClean="0">
                <a:ln>
                  <a:noFill/>
                </a:ln>
                <a:solidFill>
                  <a:schemeClr val="tx1"/>
                </a:solidFill>
                <a:effectLst/>
                <a:latin typeface="+mn-lt"/>
                <a:ea typeface="Times New Roman" panose="02020603050405020304" pitchFamily="18" charset="0"/>
              </a:rPr>
              <a:t>Université</a:t>
            </a:r>
            <a:r>
              <a:rPr kumimoji="0" lang="en-US" altLang="hu-HU" sz="2000" b="0" i="0" u="none" strike="noStrike" cap="none" normalizeH="0" baseline="0" dirty="0" smtClean="0">
                <a:ln>
                  <a:noFill/>
                </a:ln>
                <a:solidFill>
                  <a:schemeClr val="tx1"/>
                </a:solidFill>
                <a:effectLst/>
                <a:latin typeface="+mn-lt"/>
                <a:ea typeface="Times New Roman" panose="02020603050405020304" pitchFamily="18" charset="0"/>
              </a:rPr>
              <a:t> Montpellier, France</a:t>
            </a:r>
            <a:r>
              <a:rPr kumimoji="0" lang="hu-HU" altLang="hu-HU" sz="2000" b="0" i="0" u="none" strike="noStrike" cap="none" normalizeH="0" baseline="0" dirty="0" smtClean="0">
                <a:ln>
                  <a:noFill/>
                </a:ln>
                <a:solidFill>
                  <a:schemeClr val="tx1"/>
                </a:solidFill>
                <a:effectLst/>
                <a:latin typeface="+mn-lt"/>
                <a:ea typeface="Times New Roman" panose="02020603050405020304" pitchFamily="18" charset="0"/>
              </a:rPr>
              <a:t/>
            </a:r>
            <a:br>
              <a:rPr kumimoji="0" lang="hu-HU" altLang="hu-HU" sz="2000" b="0" i="0" u="none" strike="noStrike" cap="none" normalizeH="0" baseline="0" dirty="0" smtClean="0">
                <a:ln>
                  <a:noFill/>
                </a:ln>
                <a:solidFill>
                  <a:schemeClr val="tx1"/>
                </a:solidFill>
                <a:effectLst/>
                <a:latin typeface="+mn-lt"/>
                <a:ea typeface="Times New Roman" panose="02020603050405020304" pitchFamily="18" charset="0"/>
              </a:rPr>
            </a:br>
            <a:r>
              <a:rPr lang="en-US" altLang="hu-HU" sz="2000" dirty="0">
                <a:latin typeface="+mn-lt"/>
                <a:ea typeface="Times New Roman" panose="02020603050405020304" pitchFamily="18" charset="0"/>
              </a:rPr>
              <a:t>Resources for teaching mathematics in ICT environments: which, who and how</a:t>
            </a:r>
            <a:r>
              <a:rPr lang="en-US" altLang="hu-HU" sz="2000" dirty="0" smtClean="0">
                <a:latin typeface="+mn-lt"/>
                <a:ea typeface="Times New Roman" panose="02020603050405020304" pitchFamily="18" charset="0"/>
              </a:rPr>
              <a:t>?</a:t>
            </a:r>
            <a:r>
              <a:rPr lang="hu-HU" altLang="hu-HU" sz="2000" dirty="0" smtClean="0">
                <a:latin typeface="+mn-lt"/>
                <a:ea typeface="Times New Roman" panose="02020603050405020304" pitchFamily="18" charset="0"/>
              </a:rPr>
              <a:t/>
            </a:r>
            <a:br>
              <a:rPr lang="hu-HU" altLang="hu-HU" sz="2000" dirty="0" smtClean="0">
                <a:latin typeface="+mn-lt"/>
                <a:ea typeface="Times New Roman" panose="02020603050405020304" pitchFamily="18" charset="0"/>
              </a:rPr>
            </a:br>
            <a:r>
              <a:rPr lang="en-US" altLang="hu-HU" sz="2000" b="1" dirty="0" err="1">
                <a:latin typeface="+mn-lt"/>
                <a:ea typeface="Times New Roman" panose="02020603050405020304" pitchFamily="18" charset="0"/>
              </a:rPr>
              <a:t>Vlasta</a:t>
            </a:r>
            <a:r>
              <a:rPr lang="en-US" altLang="hu-HU" sz="2000" b="1" dirty="0">
                <a:latin typeface="+mn-lt"/>
                <a:ea typeface="Times New Roman" panose="02020603050405020304" pitchFamily="18" charset="0"/>
              </a:rPr>
              <a:t> </a:t>
            </a:r>
            <a:r>
              <a:rPr lang="en-US" altLang="hu-HU" sz="2000" b="1" dirty="0" err="1">
                <a:latin typeface="+mn-lt"/>
                <a:ea typeface="Times New Roman" panose="02020603050405020304" pitchFamily="18" charset="0"/>
              </a:rPr>
              <a:t>Kokol-Voljc</a:t>
            </a:r>
            <a:r>
              <a:rPr lang="en-US" altLang="hu-HU" sz="2000" dirty="0">
                <a:latin typeface="+mn-lt"/>
                <a:ea typeface="Times New Roman" panose="02020603050405020304" pitchFamily="18" charset="0"/>
              </a:rPr>
              <a:t>, University of Maribor, </a:t>
            </a:r>
            <a:r>
              <a:rPr lang="en-US" altLang="hu-HU" sz="2000" dirty="0" smtClean="0">
                <a:latin typeface="+mn-lt"/>
                <a:ea typeface="Times New Roman" panose="02020603050405020304" pitchFamily="18" charset="0"/>
              </a:rPr>
              <a:t>Slovenia</a:t>
            </a:r>
            <a:r>
              <a:rPr lang="hu-HU" altLang="hu-HU" sz="2000" dirty="0">
                <a:latin typeface="+mn-lt"/>
                <a:ea typeface="Times New Roman" panose="02020603050405020304" pitchFamily="18" charset="0"/>
              </a:rPr>
              <a:t/>
            </a:r>
            <a:br>
              <a:rPr lang="hu-HU" altLang="hu-HU" sz="2000" dirty="0">
                <a:latin typeface="+mn-lt"/>
                <a:ea typeface="Times New Roman" panose="02020603050405020304" pitchFamily="18" charset="0"/>
              </a:rPr>
            </a:br>
            <a:r>
              <a:rPr lang="hu-HU" altLang="hu-HU" sz="2000" dirty="0" err="1">
                <a:latin typeface="+mn-lt"/>
                <a:ea typeface="Times New Roman" panose="02020603050405020304" pitchFamily="18" charset="0"/>
              </a:rPr>
              <a:t>Assessment</a:t>
            </a:r>
            <a:r>
              <a:rPr lang="hu-HU" altLang="hu-HU" sz="2000" dirty="0">
                <a:latin typeface="+mn-lt"/>
                <a:ea typeface="Times New Roman" panose="02020603050405020304" pitchFamily="18" charset="0"/>
              </a:rPr>
              <a:t> </a:t>
            </a:r>
            <a:r>
              <a:rPr lang="hu-HU" altLang="hu-HU" sz="2000" dirty="0" err="1">
                <a:latin typeface="+mn-lt"/>
                <a:ea typeface="Times New Roman" panose="02020603050405020304" pitchFamily="18" charset="0"/>
              </a:rPr>
              <a:t>in</a:t>
            </a:r>
            <a:r>
              <a:rPr lang="hu-HU" altLang="hu-HU" sz="2000" dirty="0">
                <a:latin typeface="+mn-lt"/>
                <a:ea typeface="Times New Roman" panose="02020603050405020304" pitchFamily="18" charset="0"/>
              </a:rPr>
              <a:t> CAS and DGS </a:t>
            </a:r>
            <a:r>
              <a:rPr lang="hu-HU" altLang="hu-HU" sz="2000" dirty="0" err="1">
                <a:latin typeface="+mn-lt"/>
                <a:ea typeface="Times New Roman" panose="02020603050405020304" pitchFamily="18" charset="0"/>
              </a:rPr>
              <a:t>environment</a:t>
            </a:r>
            <a:endParaRPr kumimoji="0" lang="hu-HU" altLang="hu-HU" sz="2000" b="0" i="0" u="none" strike="noStrike" cap="none" normalizeH="0" baseline="0" dirty="0" smtClean="0">
              <a:ln>
                <a:noFill/>
              </a:ln>
              <a:solidFill>
                <a:schemeClr val="tx1"/>
              </a:solidFill>
              <a:effectLst/>
              <a:latin typeface="+mn-lt"/>
            </a:endParaRPr>
          </a:p>
        </p:txBody>
      </p: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39" y="655606"/>
            <a:ext cx="3508933" cy="2484201"/>
          </a:xfrm>
          <a:prstGeom prst="rect">
            <a:avLst/>
          </a:prstGeom>
        </p:spPr>
      </p:pic>
      <p:sp>
        <p:nvSpPr>
          <p:cNvPr id="9" name="Szövegdoboz 8"/>
          <p:cNvSpPr txBox="1"/>
          <p:nvPr/>
        </p:nvSpPr>
        <p:spPr>
          <a:xfrm>
            <a:off x="0" y="5041900"/>
            <a:ext cx="3679872" cy="646331"/>
          </a:xfrm>
          <a:prstGeom prst="rect">
            <a:avLst/>
          </a:prstGeom>
          <a:noFill/>
        </p:spPr>
        <p:txBody>
          <a:bodyPr wrap="square" rtlCol="0">
            <a:spAutoFit/>
          </a:bodyPr>
          <a:lstStyle/>
          <a:p>
            <a:r>
              <a:rPr lang="hu-HU" dirty="0" smtClean="0">
                <a:hlinkClick r:id="rId3"/>
              </a:rPr>
              <a:t>https://cadgme2007.mik.pte.hu/</a:t>
            </a:r>
            <a:endParaRPr lang="hu-HU" dirty="0" smtClean="0"/>
          </a:p>
          <a:p>
            <a:endParaRPr lang="hu-HU" dirty="0"/>
          </a:p>
        </p:txBody>
      </p:sp>
    </p:spTree>
    <p:extLst>
      <p:ext uri="{BB962C8B-B14F-4D97-AF65-F5344CB8AC3E}">
        <p14:creationId xmlns:p14="http://schemas.microsoft.com/office/powerpoint/2010/main" val="211061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82700" y="127000"/>
            <a:ext cx="6705600" cy="646331"/>
          </a:xfrm>
          <a:prstGeom prst="rect">
            <a:avLst/>
          </a:prstGeom>
          <a:noFill/>
        </p:spPr>
        <p:txBody>
          <a:bodyPr wrap="square" rtlCol="0">
            <a:spAutoFit/>
          </a:bodyPr>
          <a:lstStyle/>
          <a:p>
            <a:r>
              <a:rPr lang="hu-HU" b="1" dirty="0"/>
              <a:t>CADGME 2007.</a:t>
            </a:r>
            <a:br>
              <a:rPr lang="hu-HU" b="1" dirty="0"/>
            </a:br>
            <a:r>
              <a:rPr lang="hu-HU" b="1" dirty="0" err="1"/>
              <a:t>Characteristic</a:t>
            </a:r>
            <a:r>
              <a:rPr lang="hu-HU" b="1" dirty="0"/>
              <a:t> </a:t>
            </a:r>
            <a:r>
              <a:rPr lang="hu-HU" b="1" dirty="0" err="1"/>
              <a:t>feature</a:t>
            </a:r>
            <a:r>
              <a:rPr lang="hu-HU" b="1" dirty="0"/>
              <a:t> </a:t>
            </a:r>
            <a:r>
              <a:rPr lang="hu-HU" dirty="0"/>
              <a:t>: </a:t>
            </a:r>
            <a:r>
              <a:rPr lang="en-US" b="1" dirty="0"/>
              <a:t>using CAS or DGS</a:t>
            </a:r>
            <a:r>
              <a:rPr lang="hu-HU" b="1" dirty="0"/>
              <a:t> </a:t>
            </a:r>
            <a:r>
              <a:rPr lang="en-US" b="1" dirty="0"/>
              <a:t>stand alone</a:t>
            </a:r>
            <a:endParaRPr lang="hu-HU" dirty="0"/>
          </a:p>
        </p:txBody>
      </p:sp>
      <p:sp>
        <p:nvSpPr>
          <p:cNvPr id="3" name="Szövegdoboz 2"/>
          <p:cNvSpPr txBox="1"/>
          <p:nvPr/>
        </p:nvSpPr>
        <p:spPr>
          <a:xfrm>
            <a:off x="1282700" y="876300"/>
            <a:ext cx="9245600" cy="5909310"/>
          </a:xfrm>
          <a:prstGeom prst="rect">
            <a:avLst/>
          </a:prstGeom>
          <a:noFill/>
        </p:spPr>
        <p:txBody>
          <a:bodyPr wrap="square" rtlCol="0">
            <a:spAutoFit/>
          </a:bodyPr>
          <a:lstStyle/>
          <a:p>
            <a:r>
              <a:rPr lang="hu-HU" b="1" dirty="0" err="1"/>
              <a:t>Some</a:t>
            </a:r>
            <a:r>
              <a:rPr lang="hu-HU" b="1" dirty="0"/>
              <a:t> </a:t>
            </a:r>
            <a:r>
              <a:rPr lang="hu-HU" b="1" dirty="0" err="1"/>
              <a:t>characteristic</a:t>
            </a:r>
            <a:r>
              <a:rPr lang="hu-HU" b="1" dirty="0"/>
              <a:t> </a:t>
            </a:r>
            <a:r>
              <a:rPr lang="hu-HU" b="1" dirty="0" err="1"/>
              <a:t>talks</a:t>
            </a:r>
            <a:r>
              <a:rPr lang="hu-HU" b="1" dirty="0"/>
              <a:t> and </a:t>
            </a:r>
            <a:r>
              <a:rPr lang="hu-HU" b="1" dirty="0" err="1"/>
              <a:t>workshops</a:t>
            </a:r>
            <a:r>
              <a:rPr lang="hu-HU" b="1" dirty="0"/>
              <a:t/>
            </a:r>
            <a:br>
              <a:rPr lang="hu-HU" b="1" dirty="0"/>
            </a:br>
            <a:r>
              <a:rPr lang="hu-HU" b="1" dirty="0"/>
              <a:t/>
            </a:r>
            <a:br>
              <a:rPr lang="hu-HU" b="1" dirty="0"/>
            </a:br>
            <a:r>
              <a:rPr lang="en-US" b="1" dirty="0"/>
              <a:t>Wolfgang </a:t>
            </a:r>
            <a:r>
              <a:rPr lang="en-US" b="1" dirty="0" err="1"/>
              <a:t>Windsteiger</a:t>
            </a:r>
            <a:endParaRPr lang="hu-HU" dirty="0"/>
          </a:p>
          <a:p>
            <a:r>
              <a:rPr lang="en-US" dirty="0"/>
              <a:t>Towards computer-supported proving in </a:t>
            </a:r>
            <a:r>
              <a:rPr lang="en-US" dirty="0" err="1"/>
              <a:t>maths</a:t>
            </a:r>
            <a:r>
              <a:rPr lang="en-US" dirty="0"/>
              <a:t> education</a:t>
            </a:r>
            <a:br>
              <a:rPr lang="en-US" dirty="0"/>
            </a:br>
            <a:r>
              <a:rPr lang="en-GB" b="1" dirty="0" err="1"/>
              <a:t>Emiliya</a:t>
            </a:r>
            <a:r>
              <a:rPr lang="en-GB" b="1" dirty="0"/>
              <a:t> </a:t>
            </a:r>
            <a:r>
              <a:rPr lang="en-GB" b="1" dirty="0" err="1"/>
              <a:t>Velikova</a:t>
            </a:r>
            <a:r>
              <a:rPr lang="en-GB" b="1" dirty="0"/>
              <a:t> and Valentina </a:t>
            </a:r>
            <a:r>
              <a:rPr lang="en-GB" b="1" dirty="0" err="1"/>
              <a:t>Voinohovska</a:t>
            </a:r>
            <a:endParaRPr lang="hu-HU" dirty="0"/>
          </a:p>
          <a:p>
            <a:r>
              <a:rPr lang="en-US" dirty="0"/>
              <a:t>Computer-aided scientific research of students for creating original mathematical problems</a:t>
            </a:r>
            <a:br>
              <a:rPr lang="en-US" dirty="0"/>
            </a:br>
            <a:r>
              <a:rPr lang="en-US" b="1" dirty="0"/>
              <a:t>Mehmet </a:t>
            </a:r>
            <a:r>
              <a:rPr lang="en-US" b="1" dirty="0" err="1"/>
              <a:t>Bulut</a:t>
            </a:r>
            <a:r>
              <a:rPr lang="en-US" b="1" dirty="0"/>
              <a:t>, Yilmaz </a:t>
            </a:r>
            <a:r>
              <a:rPr lang="en-US" b="1" dirty="0" err="1"/>
              <a:t>Aksoy</a:t>
            </a:r>
            <a:r>
              <a:rPr lang="en-US" b="1" dirty="0"/>
              <a:t>, and </a:t>
            </a:r>
            <a:r>
              <a:rPr lang="en-US" b="1" dirty="0" err="1"/>
              <a:t>Beref</a:t>
            </a:r>
            <a:r>
              <a:rPr lang="en-US" b="1" dirty="0"/>
              <a:t> </a:t>
            </a:r>
            <a:r>
              <a:rPr lang="en-US" b="1" dirty="0" err="1"/>
              <a:t>Mirasyedioglu</a:t>
            </a:r>
            <a:endParaRPr lang="hu-HU" dirty="0"/>
          </a:p>
          <a:p>
            <a:r>
              <a:rPr lang="en-US" dirty="0"/>
              <a:t>The effects of CAS in the development of problem solving abilities</a:t>
            </a:r>
            <a:br>
              <a:rPr lang="en-US" dirty="0"/>
            </a:br>
            <a:r>
              <a:rPr lang="en-GB" b="1" dirty="0"/>
              <a:t>Peter </a:t>
            </a:r>
            <a:r>
              <a:rPr lang="en-GB" b="1" dirty="0" err="1"/>
              <a:t>Lebmeir</a:t>
            </a:r>
            <a:r>
              <a:rPr lang="en-GB" b="1" dirty="0"/>
              <a:t> and Jürgen Richter-</a:t>
            </a:r>
            <a:r>
              <a:rPr lang="en-GB" b="1" dirty="0" err="1"/>
              <a:t>Gebert</a:t>
            </a:r>
            <a:endParaRPr lang="hu-HU" dirty="0"/>
          </a:p>
          <a:p>
            <a:r>
              <a:rPr lang="en-US" dirty="0"/>
              <a:t>Recognizing the type of a locus with scriptable dynamic geometry software</a:t>
            </a:r>
            <a:br>
              <a:rPr lang="en-US" dirty="0"/>
            </a:br>
            <a:r>
              <a:rPr lang="en-US" b="1" dirty="0"/>
              <a:t>Yip-Cheung Chan</a:t>
            </a:r>
            <a:endParaRPr lang="hu-HU" dirty="0"/>
          </a:p>
          <a:p>
            <a:r>
              <a:rPr lang="en-US" dirty="0"/>
              <a:t>Different approaches of interplay between experimentation and theoretical consideration in dynamic geometry exploration: An example from exploring Simon line</a:t>
            </a:r>
            <a:r>
              <a:rPr lang="hu-HU" dirty="0"/>
              <a:t/>
            </a:r>
            <a:br>
              <a:rPr lang="hu-HU" dirty="0"/>
            </a:br>
            <a:r>
              <a:rPr lang="en-GB" b="1" dirty="0"/>
              <a:t>Zoltan Kovacs</a:t>
            </a:r>
            <a:endParaRPr lang="hu-HU" dirty="0"/>
          </a:p>
          <a:p>
            <a:r>
              <a:rPr lang="en-GB" dirty="0"/>
              <a:t> Blind Versus Wise Use of CAS</a:t>
            </a:r>
            <a:endParaRPr lang="hu-HU" dirty="0"/>
          </a:p>
          <a:p>
            <a:r>
              <a:rPr lang="en-US" b="1" dirty="0"/>
              <a:t>Ulrich </a:t>
            </a:r>
            <a:r>
              <a:rPr lang="en-US" b="1" dirty="0" err="1"/>
              <a:t>Kortenkamp</a:t>
            </a:r>
            <a:endParaRPr lang="hu-HU" dirty="0"/>
          </a:p>
          <a:p>
            <a:r>
              <a:rPr lang="en-US" dirty="0"/>
              <a:t>Beyond DGS - Simulations and Scripting with Cinderella</a:t>
            </a:r>
            <a:br>
              <a:rPr lang="en-US" dirty="0"/>
            </a:br>
            <a:r>
              <a:rPr lang="en-GB" b="1" dirty="0"/>
              <a:t>Markus </a:t>
            </a:r>
            <a:r>
              <a:rPr lang="en-GB" b="1" dirty="0" err="1"/>
              <a:t>Hohenwarter</a:t>
            </a:r>
            <a:endParaRPr lang="hu-HU" dirty="0"/>
          </a:p>
          <a:p>
            <a:r>
              <a:rPr lang="en-GB" dirty="0"/>
              <a:t>GeoGebra in Secondary School Teaching</a:t>
            </a:r>
            <a:endParaRPr lang="hu-HU" dirty="0"/>
          </a:p>
          <a:p>
            <a:r>
              <a:rPr lang="en-US" b="1" dirty="0"/>
              <a:t>Colette </a:t>
            </a:r>
            <a:r>
              <a:rPr lang="en-US" b="1" dirty="0" err="1"/>
              <a:t>Laborde</a:t>
            </a:r>
            <a:endParaRPr lang="hu-HU" dirty="0"/>
          </a:p>
          <a:p>
            <a:r>
              <a:rPr lang="en-US" dirty="0"/>
              <a:t>Connecting geometrical, numerical and algebraic aspects of 3D geometry using </a:t>
            </a:r>
            <a:r>
              <a:rPr lang="en-US" dirty="0" smtClean="0"/>
              <a:t>Cabri3D</a:t>
            </a:r>
            <a:endParaRPr lang="hu-HU" dirty="0"/>
          </a:p>
        </p:txBody>
      </p:sp>
    </p:spTree>
    <p:extLst>
      <p:ext uri="{BB962C8B-B14F-4D97-AF65-F5344CB8AC3E}">
        <p14:creationId xmlns:p14="http://schemas.microsoft.com/office/powerpoint/2010/main" val="81939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371600" y="355600"/>
            <a:ext cx="7442200" cy="646331"/>
          </a:xfrm>
          <a:prstGeom prst="rect">
            <a:avLst/>
          </a:prstGeom>
          <a:noFill/>
        </p:spPr>
        <p:txBody>
          <a:bodyPr wrap="square" rtlCol="0">
            <a:spAutoFit/>
          </a:bodyPr>
          <a:lstStyle/>
          <a:p>
            <a:r>
              <a:rPr lang="en-GB" b="1" dirty="0"/>
              <a:t>Zoltan Kovacs</a:t>
            </a:r>
            <a:r>
              <a:rPr lang="hu-HU" b="1" dirty="0"/>
              <a:t> </a:t>
            </a:r>
            <a:r>
              <a:rPr lang="en-GB" dirty="0"/>
              <a:t> Blind Versus Wise Use of CAS</a:t>
            </a:r>
            <a:r>
              <a:rPr lang="hu-HU" dirty="0"/>
              <a:t/>
            </a:r>
            <a:br>
              <a:rPr lang="hu-HU" dirty="0"/>
            </a:br>
            <a:endParaRPr lang="hu-HU" dirty="0"/>
          </a:p>
        </p:txBody>
      </p:sp>
      <p:sp>
        <p:nvSpPr>
          <p:cNvPr id="3" name="Szövegdoboz 2"/>
          <p:cNvSpPr txBox="1"/>
          <p:nvPr/>
        </p:nvSpPr>
        <p:spPr>
          <a:xfrm>
            <a:off x="1358900" y="1028700"/>
            <a:ext cx="8851900" cy="1477328"/>
          </a:xfrm>
          <a:prstGeom prst="rect">
            <a:avLst/>
          </a:prstGeom>
          <a:noFill/>
        </p:spPr>
        <p:txBody>
          <a:bodyPr wrap="square" rtlCol="0">
            <a:spAutoFit/>
          </a:bodyPr>
          <a:lstStyle/>
          <a:p>
            <a:r>
              <a:rPr lang="hu-HU" dirty="0"/>
              <a:t>„</a:t>
            </a:r>
            <a:r>
              <a:rPr lang="en-US" dirty="0"/>
              <a:t>During my courses for mathematics major students I</a:t>
            </a:r>
            <a:r>
              <a:rPr lang="hu-HU" dirty="0"/>
              <a:t> </a:t>
            </a:r>
            <a:r>
              <a:rPr lang="en-US" dirty="0"/>
              <a:t>often use technology linked to the arising problems. In such cases I</a:t>
            </a:r>
            <a:r>
              <a:rPr lang="hu-HU" dirty="0"/>
              <a:t> </a:t>
            </a:r>
            <a:r>
              <a:rPr lang="en-US" dirty="0"/>
              <a:t>noted that some students were used to learn just some procedures</a:t>
            </a:r>
            <a:r>
              <a:rPr lang="en-US" dirty="0" smtClean="0"/>
              <a:t>,</a:t>
            </a:r>
            <a:r>
              <a:rPr lang="hu-HU" dirty="0" smtClean="0"/>
              <a:t> </a:t>
            </a:r>
            <a:r>
              <a:rPr lang="en-US" dirty="0" smtClean="0"/>
              <a:t>which </a:t>
            </a:r>
            <a:r>
              <a:rPr lang="en-US" dirty="0"/>
              <a:t>made them able to solve (partially) some problems and when</a:t>
            </a:r>
            <a:r>
              <a:rPr lang="hu-HU" dirty="0"/>
              <a:t> </a:t>
            </a:r>
            <a:r>
              <a:rPr lang="en-US" dirty="0"/>
              <a:t>they got the result, they accepted it passively and did not relate it</a:t>
            </a:r>
            <a:r>
              <a:rPr lang="hu-HU" dirty="0"/>
              <a:t> </a:t>
            </a:r>
            <a:r>
              <a:rPr lang="hu-HU" dirty="0" err="1"/>
              <a:t>to</a:t>
            </a:r>
            <a:r>
              <a:rPr lang="hu-HU" dirty="0"/>
              <a:t> the </a:t>
            </a:r>
            <a:r>
              <a:rPr lang="hu-HU" dirty="0" err="1"/>
              <a:t>initial</a:t>
            </a:r>
            <a:r>
              <a:rPr lang="hu-HU" dirty="0"/>
              <a:t> </a:t>
            </a:r>
            <a:r>
              <a:rPr lang="hu-HU" dirty="0" err="1"/>
              <a:t>problem</a:t>
            </a:r>
            <a:r>
              <a:rPr lang="hu-HU" dirty="0"/>
              <a:t>.”</a:t>
            </a:r>
            <a:br>
              <a:rPr lang="hu-HU" dirty="0"/>
            </a:br>
            <a:endParaRPr lang="hu-HU" dirty="0"/>
          </a:p>
        </p:txBody>
      </p:sp>
      <p:sp>
        <p:nvSpPr>
          <p:cNvPr id="4" name="Szövegdoboz 3"/>
          <p:cNvSpPr txBox="1"/>
          <p:nvPr/>
        </p:nvSpPr>
        <p:spPr>
          <a:xfrm>
            <a:off x="1473200" y="2582228"/>
            <a:ext cx="8102600" cy="646331"/>
          </a:xfrm>
          <a:prstGeom prst="rect">
            <a:avLst/>
          </a:prstGeom>
          <a:noFill/>
        </p:spPr>
        <p:txBody>
          <a:bodyPr wrap="square" rtlCol="0">
            <a:spAutoFit/>
          </a:bodyPr>
          <a:lstStyle/>
          <a:p>
            <a:r>
              <a:rPr lang="hu-HU" b="1" dirty="0" err="1"/>
              <a:t>My</a:t>
            </a:r>
            <a:r>
              <a:rPr lang="hu-HU" b="1" dirty="0"/>
              <a:t> </a:t>
            </a:r>
            <a:r>
              <a:rPr lang="hu-HU" b="1" dirty="0" err="1"/>
              <a:t>operational</a:t>
            </a:r>
            <a:r>
              <a:rPr lang="hu-HU" b="1" dirty="0"/>
              <a:t> </a:t>
            </a:r>
            <a:r>
              <a:rPr lang="en-US" b="1" dirty="0"/>
              <a:t>philosophy can be articulated as follows</a:t>
            </a:r>
            <a:r>
              <a:rPr lang="hu-HU" b="1" dirty="0"/>
              <a:t>:</a:t>
            </a:r>
            <a:br>
              <a:rPr lang="hu-HU" b="1" dirty="0"/>
            </a:br>
            <a:endParaRPr lang="hu-HU" dirty="0"/>
          </a:p>
        </p:txBody>
      </p:sp>
      <p:sp>
        <p:nvSpPr>
          <p:cNvPr id="5" name="Szövegdoboz 4"/>
          <p:cNvSpPr txBox="1"/>
          <p:nvPr/>
        </p:nvSpPr>
        <p:spPr>
          <a:xfrm>
            <a:off x="1473200" y="3165059"/>
            <a:ext cx="9601200" cy="3693319"/>
          </a:xfrm>
          <a:prstGeom prst="rect">
            <a:avLst/>
          </a:prstGeom>
          <a:noFill/>
        </p:spPr>
        <p:txBody>
          <a:bodyPr wrap="square" rtlCol="0">
            <a:spAutoFit/>
          </a:bodyPr>
          <a:lstStyle/>
          <a:p>
            <a:r>
              <a:rPr lang="en-US" i="1" dirty="0"/>
              <a:t>• </a:t>
            </a:r>
            <a:r>
              <a:rPr lang="en-US" dirty="0"/>
              <a:t>You must doubt. Check your result.</a:t>
            </a:r>
            <a:r>
              <a:rPr lang="hu-HU" dirty="0"/>
              <a:t/>
            </a:r>
            <a:br>
              <a:rPr lang="hu-HU" dirty="0"/>
            </a:br>
            <a:endParaRPr lang="en-US" dirty="0"/>
          </a:p>
          <a:p>
            <a:r>
              <a:rPr lang="en-US" i="1" dirty="0"/>
              <a:t>• </a:t>
            </a:r>
            <a:r>
              <a:rPr lang="en-US" dirty="0"/>
              <a:t>Before pushing the </a:t>
            </a:r>
            <a:r>
              <a:rPr lang="en-US" i="1" dirty="0"/>
              <a:t>Enter</a:t>
            </a:r>
            <a:r>
              <a:rPr lang="en-US" dirty="0"/>
              <a:t>, have an idea concerning the result.</a:t>
            </a:r>
            <a:r>
              <a:rPr lang="hu-HU" dirty="0"/>
              <a:t/>
            </a:r>
            <a:br>
              <a:rPr lang="hu-HU" dirty="0"/>
            </a:br>
            <a:r>
              <a:rPr lang="hu-HU" dirty="0"/>
              <a:t>    </a:t>
            </a:r>
            <a:r>
              <a:rPr lang="en-US" dirty="0"/>
              <a:t>Always compare the output with your conception.</a:t>
            </a:r>
            <a:r>
              <a:rPr lang="hu-HU" dirty="0"/>
              <a:t/>
            </a:r>
            <a:br>
              <a:rPr lang="hu-HU" dirty="0"/>
            </a:br>
            <a:endParaRPr lang="en-US" dirty="0"/>
          </a:p>
          <a:p>
            <a:r>
              <a:rPr lang="en-US" i="1" dirty="0"/>
              <a:t>• </a:t>
            </a:r>
            <a:r>
              <a:rPr lang="en-US" dirty="0"/>
              <a:t>Explain the result: compare with your knowledge, do a simple</a:t>
            </a:r>
            <a:r>
              <a:rPr lang="hu-HU" dirty="0"/>
              <a:t> </a:t>
            </a:r>
            <a:r>
              <a:rPr lang="hu-HU" dirty="0" err="1"/>
              <a:t>case</a:t>
            </a:r>
            <a:r>
              <a:rPr lang="hu-HU" dirty="0"/>
              <a:t> </a:t>
            </a:r>
            <a:r>
              <a:rPr lang="hu-HU" dirty="0" err="1"/>
              <a:t>by</a:t>
            </a:r>
            <a:r>
              <a:rPr lang="hu-HU" dirty="0"/>
              <a:t> </a:t>
            </a:r>
            <a:r>
              <a:rPr lang="hu-HU" dirty="0" err="1"/>
              <a:t>hand</a:t>
            </a:r>
            <a:r>
              <a:rPr lang="hu-HU" dirty="0"/>
              <a:t>.</a:t>
            </a:r>
            <a:br>
              <a:rPr lang="hu-HU" dirty="0"/>
            </a:br>
            <a:endParaRPr lang="hu-HU" dirty="0"/>
          </a:p>
          <a:p>
            <a:r>
              <a:rPr lang="en-US" i="1" dirty="0"/>
              <a:t>• </a:t>
            </a:r>
            <a:r>
              <a:rPr lang="en-US" dirty="0"/>
              <a:t>Change the parameters (if it is possible), CAS needs your help:</a:t>
            </a:r>
            <a:r>
              <a:rPr lang="hu-HU" dirty="0"/>
              <a:t> </a:t>
            </a:r>
            <a:r>
              <a:rPr lang="en-US" dirty="0"/>
              <a:t>you work </a:t>
            </a:r>
            <a:r>
              <a:rPr lang="en-US" i="1" dirty="0"/>
              <a:t>togethe</a:t>
            </a:r>
            <a:r>
              <a:rPr lang="en-US" dirty="0"/>
              <a:t>r with CAS.</a:t>
            </a:r>
            <a:r>
              <a:rPr lang="hu-HU" dirty="0"/>
              <a:t/>
            </a:r>
            <a:br>
              <a:rPr lang="hu-HU" dirty="0"/>
            </a:br>
            <a:endParaRPr lang="en-US" dirty="0"/>
          </a:p>
          <a:p>
            <a:r>
              <a:rPr lang="en-US" i="1" dirty="0"/>
              <a:t>• </a:t>
            </a:r>
            <a:r>
              <a:rPr lang="en-US" dirty="0"/>
              <a:t>Sometimes the life is easier without CAS. Do not use it when</a:t>
            </a:r>
            <a:r>
              <a:rPr lang="hu-HU" dirty="0"/>
              <a:t> </a:t>
            </a:r>
            <a:r>
              <a:rPr lang="hu-HU" dirty="0" err="1"/>
              <a:t>it</a:t>
            </a:r>
            <a:r>
              <a:rPr lang="hu-HU" dirty="0"/>
              <a:t> is </a:t>
            </a:r>
            <a:r>
              <a:rPr lang="hu-HU" dirty="0" err="1"/>
              <a:t>not</a:t>
            </a:r>
            <a:r>
              <a:rPr lang="hu-HU" dirty="0"/>
              <a:t> </a:t>
            </a:r>
            <a:r>
              <a:rPr lang="hu-HU" dirty="0" err="1"/>
              <a:t>necessary</a:t>
            </a:r>
            <a:r>
              <a:rPr lang="hu-HU" dirty="0"/>
              <a:t>.</a:t>
            </a:r>
            <a:br>
              <a:rPr lang="hu-HU" dirty="0"/>
            </a:br>
            <a:endParaRPr lang="hu-HU" dirty="0"/>
          </a:p>
          <a:p>
            <a:r>
              <a:rPr lang="en-US" i="1" dirty="0"/>
              <a:t>• </a:t>
            </a:r>
            <a:r>
              <a:rPr lang="en-US" dirty="0"/>
              <a:t>Do not neglect paper and pencil skills.</a:t>
            </a:r>
            <a:endParaRPr lang="hu-HU" dirty="0"/>
          </a:p>
          <a:p>
            <a:endParaRPr lang="hu-HU" dirty="0"/>
          </a:p>
        </p:txBody>
      </p:sp>
    </p:spTree>
    <p:extLst>
      <p:ext uri="{BB962C8B-B14F-4D97-AF65-F5344CB8AC3E}">
        <p14:creationId xmlns:p14="http://schemas.microsoft.com/office/powerpoint/2010/main" val="31133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additive="base">
                                        <p:cTn id="5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95341" y="-65097"/>
            <a:ext cx="8134350" cy="1512888"/>
          </a:xfrm>
        </p:spPr>
        <p:txBody>
          <a:bodyPr anchor="ctr"/>
          <a:lstStyle/>
          <a:p>
            <a:r>
              <a:rPr lang="en-US" altLang="hu-HU" sz="2400" b="1" dirty="0">
                <a:cs typeface="Times New Roman" panose="02020603050405020304" pitchFamily="18" charset="0"/>
              </a:rPr>
              <a:t>Second Central- and Eastern European Conference on</a:t>
            </a:r>
            <a:br>
              <a:rPr lang="en-US" altLang="hu-HU" sz="2400" b="1" dirty="0">
                <a:cs typeface="Times New Roman" panose="02020603050405020304" pitchFamily="18" charset="0"/>
              </a:rPr>
            </a:br>
            <a:r>
              <a:rPr lang="en-US" altLang="hu-HU" sz="2400" b="1" dirty="0">
                <a:cs typeface="Times New Roman" panose="02020603050405020304" pitchFamily="18" charset="0"/>
              </a:rPr>
              <a:t>Computer Algebra- and Dynamic Geometry Systems in Mathematics Education (CADGME-2009)</a:t>
            </a:r>
            <a:endParaRPr lang="hu-HU" altLang="hu-HU" sz="2400" b="1" dirty="0">
              <a:cs typeface="Times New Roman" panose="02020603050405020304" pitchFamily="18" charset="0"/>
            </a:endParaRPr>
          </a:p>
        </p:txBody>
      </p:sp>
      <p:sp>
        <p:nvSpPr>
          <p:cNvPr id="2051" name="Rectangle 3"/>
          <p:cNvSpPr>
            <a:spLocks noGrp="1" noChangeArrowheads="1"/>
          </p:cNvSpPr>
          <p:nvPr>
            <p:ph type="subTitle" idx="1"/>
          </p:nvPr>
        </p:nvSpPr>
        <p:spPr>
          <a:xfrm>
            <a:off x="3812558" y="1588082"/>
            <a:ext cx="8208962" cy="936625"/>
          </a:xfrm>
        </p:spPr>
        <p:txBody>
          <a:bodyPr/>
          <a:lstStyle/>
          <a:p>
            <a:r>
              <a:rPr lang="hu-HU" altLang="zh-CN" b="1" dirty="0"/>
              <a:t>CADGME-2, </a:t>
            </a:r>
            <a:r>
              <a:rPr lang="en-US" altLang="zh-CN" b="1" dirty="0">
                <a:ea typeface="宋体" panose="02010600030101010101" pitchFamily="2" charset="-122"/>
              </a:rPr>
              <a:t>11-13</a:t>
            </a:r>
            <a:r>
              <a:rPr lang="hu-HU" altLang="zh-CN" b="1" dirty="0"/>
              <a:t>,</a:t>
            </a:r>
            <a:r>
              <a:rPr lang="en-US" altLang="zh-CN" b="1" dirty="0">
                <a:ea typeface="宋体" panose="02010600030101010101" pitchFamily="2" charset="-122"/>
              </a:rPr>
              <a:t> July,</a:t>
            </a:r>
            <a:r>
              <a:rPr lang="hu-HU" altLang="zh-CN" b="1" dirty="0"/>
              <a:t> GeoGebra 14-15,  </a:t>
            </a:r>
            <a:r>
              <a:rPr lang="hu-HU" altLang="zh-CN" b="1" dirty="0" err="1"/>
              <a:t>July</a:t>
            </a:r>
            <a:r>
              <a:rPr lang="hu-HU" altLang="zh-CN" b="1" dirty="0"/>
              <a:t>, </a:t>
            </a:r>
            <a:r>
              <a:rPr lang="en-US" altLang="zh-CN" b="1" dirty="0">
                <a:ea typeface="宋体" panose="02010600030101010101" pitchFamily="2" charset="-122"/>
              </a:rPr>
              <a:t>2009</a:t>
            </a:r>
            <a:r>
              <a:rPr lang="hu-HU" altLang="zh-CN" b="1" dirty="0"/>
              <a:t>,</a:t>
            </a:r>
          </a:p>
          <a:p>
            <a:r>
              <a:rPr lang="en-US" altLang="zh-CN" b="1" dirty="0">
                <a:ea typeface="宋体" panose="02010600030101010101" pitchFamily="2" charset="-122"/>
              </a:rPr>
              <a:t> RISC, Linz (Castle of Hagenberg), Austria</a:t>
            </a:r>
            <a:endParaRPr lang="hu-HU" altLang="hu-HU" b="1" dirty="0"/>
          </a:p>
        </p:txBody>
      </p:sp>
      <p:sp>
        <p:nvSpPr>
          <p:cNvPr id="2052" name="Text Box 4"/>
          <p:cNvSpPr txBox="1">
            <a:spLocks noChangeArrowheads="1"/>
          </p:cNvSpPr>
          <p:nvPr/>
        </p:nvSpPr>
        <p:spPr bwMode="auto">
          <a:xfrm>
            <a:off x="4710553" y="2805290"/>
            <a:ext cx="7273925" cy="402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GB" altLang="hu-HU" b="1" u="sng" dirty="0"/>
              <a:t>Keynote speakers:</a:t>
            </a:r>
            <a:endParaRPr lang="en-GB" altLang="zh-CN" b="1" dirty="0">
              <a:ea typeface="宋体" panose="02010600030101010101" pitchFamily="2" charset="-122"/>
            </a:endParaRPr>
          </a:p>
          <a:p>
            <a:r>
              <a:rPr lang="en-GB" altLang="zh-CN" b="1" dirty="0">
                <a:ea typeface="宋体" panose="02010600030101010101" pitchFamily="2" charset="-122"/>
              </a:rPr>
              <a:t>Paul Andrews </a:t>
            </a:r>
            <a:r>
              <a:rPr lang="en-GB" altLang="zh-CN" dirty="0">
                <a:ea typeface="宋体" panose="02010600030101010101" pitchFamily="2" charset="-122"/>
              </a:rPr>
              <a:t>(University of Cambridge, UK</a:t>
            </a:r>
            <a:r>
              <a:rPr lang="en-GB" altLang="zh-CN" dirty="0" smtClean="0">
                <a:ea typeface="宋体" panose="02010600030101010101" pitchFamily="2" charset="-122"/>
              </a:rPr>
              <a:t>)</a:t>
            </a:r>
            <a:r>
              <a:rPr lang="hu-HU" altLang="zh-CN" dirty="0" smtClean="0">
                <a:ea typeface="宋体" panose="02010600030101010101" pitchFamily="2" charset="-122"/>
              </a:rPr>
              <a:t/>
            </a:r>
            <a:br>
              <a:rPr lang="hu-HU" altLang="zh-CN" dirty="0" smtClean="0">
                <a:ea typeface="宋体" panose="02010600030101010101" pitchFamily="2" charset="-122"/>
              </a:rPr>
            </a:br>
            <a:r>
              <a:rPr lang="en-US" dirty="0"/>
              <a:t>Understanding the cultural dimension in research </a:t>
            </a:r>
            <a:r>
              <a:rPr lang="en-US" dirty="0" smtClean="0"/>
              <a:t>in</a:t>
            </a:r>
            <a:r>
              <a:rPr lang="hu-HU" dirty="0" smtClean="0"/>
              <a:t> </a:t>
            </a:r>
            <a:r>
              <a:rPr lang="en-US" dirty="0" smtClean="0"/>
              <a:t>mathematics </a:t>
            </a:r>
            <a:r>
              <a:rPr lang="en-US" dirty="0"/>
              <a:t>teaching </a:t>
            </a:r>
          </a:p>
          <a:p>
            <a:r>
              <a:rPr lang="en-US" dirty="0"/>
              <a:t>and learning </a:t>
            </a:r>
            <a:r>
              <a:rPr lang="hu-HU" dirty="0"/>
              <a:t/>
            </a:r>
            <a:br>
              <a:rPr lang="hu-HU" dirty="0"/>
            </a:br>
            <a:r>
              <a:rPr lang="hu-HU" b="1" dirty="0" err="1"/>
              <a:t>Ralph-Johan</a:t>
            </a:r>
            <a:r>
              <a:rPr lang="hu-HU" b="1" dirty="0"/>
              <a:t> Back</a:t>
            </a:r>
            <a:r>
              <a:rPr lang="hu-HU" dirty="0"/>
              <a:t>, </a:t>
            </a:r>
            <a:r>
              <a:rPr lang="hu-HU" dirty="0" err="1"/>
              <a:t>Abo</a:t>
            </a:r>
            <a:r>
              <a:rPr lang="hu-HU" dirty="0"/>
              <a:t> </a:t>
            </a:r>
            <a:r>
              <a:rPr lang="hu-HU" dirty="0" err="1"/>
              <a:t>Akademi</a:t>
            </a:r>
            <a:r>
              <a:rPr lang="hu-HU" dirty="0"/>
              <a:t> University Turku, </a:t>
            </a:r>
            <a:r>
              <a:rPr lang="hu-HU" dirty="0" err="1" smtClean="0"/>
              <a:t>Finland</a:t>
            </a:r>
            <a:r>
              <a:rPr lang="hu-HU" dirty="0" smtClean="0"/>
              <a:t/>
            </a:r>
            <a:br>
              <a:rPr lang="hu-HU" dirty="0" smtClean="0"/>
            </a:br>
            <a:r>
              <a:rPr lang="en-US" dirty="0"/>
              <a:t>Structured Derivations: A Method for Teaching Proofs in High School Mathematics</a:t>
            </a:r>
          </a:p>
          <a:p>
            <a:r>
              <a:rPr lang="en-US" altLang="zh-CN" b="1" dirty="0" smtClean="0">
                <a:ea typeface="宋体" panose="02010600030101010101" pitchFamily="2" charset="-122"/>
              </a:rPr>
              <a:t>Bruno </a:t>
            </a:r>
            <a:r>
              <a:rPr lang="en-US" altLang="zh-CN" b="1" dirty="0" err="1">
                <a:ea typeface="宋体" panose="02010600030101010101" pitchFamily="2" charset="-122"/>
              </a:rPr>
              <a:t>Buchberger</a:t>
            </a:r>
            <a:r>
              <a:rPr lang="en-US" altLang="zh-CN" b="1" dirty="0">
                <a:ea typeface="宋体" panose="02010600030101010101" pitchFamily="2" charset="-122"/>
              </a:rPr>
              <a:t> </a:t>
            </a:r>
            <a:r>
              <a:rPr lang="hu-HU" altLang="zh-CN" dirty="0">
                <a:ea typeface="宋体" panose="02010600030101010101" pitchFamily="2" charset="-122"/>
              </a:rPr>
              <a:t> </a:t>
            </a:r>
            <a:r>
              <a:rPr lang="hu-HU" altLang="zh-CN" dirty="0" smtClean="0">
                <a:ea typeface="宋体" panose="02010600030101010101" pitchFamily="2" charset="-122"/>
              </a:rPr>
              <a:t>(</a:t>
            </a:r>
            <a:r>
              <a:rPr lang="en-GB" altLang="zh-CN" dirty="0" smtClean="0">
                <a:ea typeface="宋体" panose="02010600030101010101" pitchFamily="2" charset="-122"/>
              </a:rPr>
              <a:t>RISC</a:t>
            </a:r>
            <a:r>
              <a:rPr lang="en-GB" altLang="zh-CN" dirty="0">
                <a:ea typeface="宋体" panose="02010600030101010101" pitchFamily="2" charset="-122"/>
              </a:rPr>
              <a:t>, University of Linz, </a:t>
            </a:r>
            <a:r>
              <a:rPr lang="en-GB" altLang="zh-CN" dirty="0" smtClean="0">
                <a:ea typeface="宋体" panose="02010600030101010101" pitchFamily="2" charset="-122"/>
              </a:rPr>
              <a:t>Austria</a:t>
            </a:r>
            <a:r>
              <a:rPr lang="hu-HU" altLang="zh-CN" dirty="0" smtClean="0">
                <a:ea typeface="宋体" panose="02010600030101010101" pitchFamily="2" charset="-122"/>
              </a:rPr>
              <a:t>)</a:t>
            </a:r>
            <a:br>
              <a:rPr lang="hu-HU" altLang="zh-CN" dirty="0" smtClean="0">
                <a:ea typeface="宋体" panose="02010600030101010101" pitchFamily="2" charset="-122"/>
              </a:rPr>
            </a:br>
            <a:r>
              <a:rPr lang="en-US" dirty="0"/>
              <a:t>Mathematical Invention: How Much Can be Automated?</a:t>
            </a:r>
            <a:endParaRPr lang="en-GB" altLang="zh-CN" b="1" dirty="0">
              <a:ea typeface="宋体" panose="02010600030101010101" pitchFamily="2" charset="-122"/>
            </a:endParaRPr>
          </a:p>
          <a:p>
            <a:r>
              <a:rPr lang="en-GB" altLang="zh-CN" b="1" dirty="0">
                <a:ea typeface="宋体" panose="02010600030101010101" pitchFamily="2" charset="-122"/>
              </a:rPr>
              <a:t>André Heck</a:t>
            </a:r>
            <a:r>
              <a:rPr lang="en-GB" altLang="zh-CN" dirty="0">
                <a:ea typeface="宋体" panose="02010600030101010101" pitchFamily="2" charset="-122"/>
              </a:rPr>
              <a:t> (University of Amsterdam, Netherlands</a:t>
            </a:r>
            <a:r>
              <a:rPr lang="en-GB" altLang="zh-CN" dirty="0" smtClean="0">
                <a:ea typeface="宋体" panose="02010600030101010101" pitchFamily="2" charset="-122"/>
              </a:rPr>
              <a:t>)</a:t>
            </a:r>
            <a:r>
              <a:rPr lang="hu-HU" altLang="zh-CN" dirty="0" smtClean="0">
                <a:ea typeface="宋体" panose="02010600030101010101" pitchFamily="2" charset="-122"/>
              </a:rPr>
              <a:t/>
            </a:r>
            <a:br>
              <a:rPr lang="hu-HU" altLang="zh-CN" dirty="0" smtClean="0">
                <a:ea typeface="宋体" panose="02010600030101010101" pitchFamily="2" charset="-122"/>
              </a:rPr>
            </a:br>
            <a:r>
              <a:rPr lang="en-US" dirty="0"/>
              <a:t>Modelling in Cross-Disciplinary Authentic Student </a:t>
            </a:r>
            <a:r>
              <a:rPr lang="en-US" dirty="0" smtClean="0"/>
              <a:t>Research </a:t>
            </a:r>
            <a:r>
              <a:rPr lang="en-US" dirty="0"/>
              <a:t>Projects </a:t>
            </a:r>
          </a:p>
          <a:p>
            <a:r>
              <a:rPr lang="en-GB" altLang="zh-CN" b="1" dirty="0" err="1" smtClean="0">
                <a:ea typeface="宋体" panose="02010600030101010101" pitchFamily="2" charset="-122"/>
              </a:rPr>
              <a:t>Jozef</a:t>
            </a:r>
            <a:r>
              <a:rPr lang="en-GB" altLang="zh-CN" b="1" dirty="0" smtClean="0">
                <a:ea typeface="宋体" panose="02010600030101010101" pitchFamily="2" charset="-122"/>
              </a:rPr>
              <a:t> </a:t>
            </a:r>
            <a:r>
              <a:rPr lang="en-GB" altLang="zh-CN" b="1" dirty="0" err="1">
                <a:ea typeface="宋体" panose="02010600030101010101" pitchFamily="2" charset="-122"/>
              </a:rPr>
              <a:t>Hvorecký</a:t>
            </a:r>
            <a:r>
              <a:rPr lang="en-GB" altLang="zh-CN" b="1" dirty="0">
                <a:ea typeface="宋体" panose="02010600030101010101" pitchFamily="2" charset="-122"/>
              </a:rPr>
              <a:t> </a:t>
            </a:r>
            <a:r>
              <a:rPr lang="en-GB" altLang="zh-CN" dirty="0">
                <a:ea typeface="宋体" panose="02010600030101010101" pitchFamily="2" charset="-122"/>
              </a:rPr>
              <a:t>(City University Bellevue, Bratislava, Slovakia</a:t>
            </a:r>
            <a:r>
              <a:rPr lang="en-GB" altLang="zh-CN" dirty="0" smtClean="0">
                <a:ea typeface="宋体" panose="02010600030101010101" pitchFamily="2" charset="-122"/>
              </a:rPr>
              <a:t>)</a:t>
            </a:r>
            <a:r>
              <a:rPr lang="hu-HU" altLang="zh-CN" dirty="0" smtClean="0">
                <a:ea typeface="宋体" panose="02010600030101010101" pitchFamily="2" charset="-122"/>
              </a:rPr>
              <a:t/>
            </a:r>
            <a:br>
              <a:rPr lang="hu-HU" altLang="zh-CN" dirty="0" smtClean="0">
                <a:ea typeface="宋体" panose="02010600030101010101" pitchFamily="2" charset="-122"/>
              </a:rPr>
            </a:br>
            <a:r>
              <a:rPr lang="en-US" dirty="0"/>
              <a:t>Using a Managerial Analogy for </a:t>
            </a:r>
            <a:r>
              <a:rPr lang="en-US" dirty="0" smtClean="0"/>
              <a:t>Making</a:t>
            </a:r>
            <a:r>
              <a:rPr lang="hu-HU" dirty="0" smtClean="0"/>
              <a:t> </a:t>
            </a:r>
            <a:r>
              <a:rPr lang="en-US" dirty="0" smtClean="0"/>
              <a:t>Mathematics </a:t>
            </a:r>
            <a:r>
              <a:rPr lang="en-US" dirty="0"/>
              <a:t>More Attractive</a:t>
            </a:r>
          </a:p>
          <a:p>
            <a:endParaRPr lang="hu-HU" alt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28" y="175998"/>
            <a:ext cx="4254500" cy="3048000"/>
          </a:xfrm>
          <a:prstGeom prst="rect">
            <a:avLst/>
          </a:prstGeom>
        </p:spPr>
      </p:pic>
      <p:sp>
        <p:nvSpPr>
          <p:cNvPr id="4" name="Szövegdoboz 3"/>
          <p:cNvSpPr txBox="1"/>
          <p:nvPr/>
        </p:nvSpPr>
        <p:spPr>
          <a:xfrm>
            <a:off x="305991" y="4402650"/>
            <a:ext cx="4241800" cy="923330"/>
          </a:xfrm>
          <a:prstGeom prst="rect">
            <a:avLst/>
          </a:prstGeom>
          <a:noFill/>
        </p:spPr>
        <p:txBody>
          <a:bodyPr wrap="square" rtlCol="0">
            <a:spAutoFit/>
          </a:bodyPr>
          <a:lstStyle/>
          <a:p>
            <a:r>
              <a:rPr lang="hu-HU" dirty="0" smtClean="0">
                <a:hlinkClick r:id="rId3"/>
              </a:rPr>
              <a:t>http://www.risc.jku.at/conferences/cadgme2009/?content=general</a:t>
            </a:r>
            <a:endParaRPr lang="hu-HU" dirty="0" smtClean="0"/>
          </a:p>
          <a:p>
            <a:endParaRPr lang="hu-HU" dirty="0"/>
          </a:p>
        </p:txBody>
      </p:sp>
    </p:spTree>
    <p:extLst>
      <p:ext uri="{BB962C8B-B14F-4D97-AF65-F5344CB8AC3E}">
        <p14:creationId xmlns:p14="http://schemas.microsoft.com/office/powerpoint/2010/main" val="14900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 calcmode="lin" valueType="num">
                                      <p:cBhvr additive="base">
                                        <p:cTn id="11" dur="500" fill="hold"/>
                                        <p:tgtEl>
                                          <p:spTgt spid="205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05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 calcmode="lin" valueType="num">
                                      <p:cBhvr additive="base">
                                        <p:cTn id="15" dur="500" fill="hold"/>
                                        <p:tgtEl>
                                          <p:spTgt spid="2051">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05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xEl>
                                              <p:pRg st="0" end="0"/>
                                            </p:txEl>
                                          </p:spTgt>
                                        </p:tgtEl>
                                        <p:attrNameLst>
                                          <p:attrName>style.visibility</p:attrName>
                                        </p:attrNameLst>
                                      </p:cBhvr>
                                      <p:to>
                                        <p:strVal val="visible"/>
                                      </p:to>
                                    </p:set>
                                    <p:anim calcmode="lin" valueType="num">
                                      <p:cBhvr additive="base">
                                        <p:cTn id="25"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2">
                                            <p:txEl>
                                              <p:pRg st="1" end="1"/>
                                            </p:txEl>
                                          </p:spTgt>
                                        </p:tgtEl>
                                        <p:attrNameLst>
                                          <p:attrName>style.visibility</p:attrName>
                                        </p:attrNameLst>
                                      </p:cBhvr>
                                      <p:to>
                                        <p:strVal val="visible"/>
                                      </p:to>
                                    </p:set>
                                    <p:anim calcmode="lin" valueType="num">
                                      <p:cBhvr additive="base">
                                        <p:cTn id="29"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5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52">
                                            <p:txEl>
                                              <p:pRg st="2" end="2"/>
                                            </p:txEl>
                                          </p:spTgt>
                                        </p:tgtEl>
                                        <p:attrNameLst>
                                          <p:attrName>style.visibility</p:attrName>
                                        </p:attrNameLst>
                                      </p:cBhvr>
                                      <p:to>
                                        <p:strVal val="visible"/>
                                      </p:to>
                                    </p:set>
                                    <p:anim calcmode="lin" valueType="num">
                                      <p:cBhvr additive="base">
                                        <p:cTn id="33"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5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2">
                                            <p:txEl>
                                              <p:pRg st="3" end="3"/>
                                            </p:txEl>
                                          </p:spTgt>
                                        </p:tgtEl>
                                        <p:attrNameLst>
                                          <p:attrName>style.visibility</p:attrName>
                                        </p:attrNameLst>
                                      </p:cBhvr>
                                      <p:to>
                                        <p:strVal val="visible"/>
                                      </p:to>
                                    </p:set>
                                    <p:anim calcmode="lin" valueType="num">
                                      <p:cBhvr additive="base">
                                        <p:cTn id="37"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2">
                                            <p:txEl>
                                              <p:pRg st="4" end="4"/>
                                            </p:txEl>
                                          </p:spTgt>
                                        </p:tgtEl>
                                        <p:attrNameLst>
                                          <p:attrName>style.visibility</p:attrName>
                                        </p:attrNameLst>
                                      </p:cBhvr>
                                      <p:to>
                                        <p:strVal val="visible"/>
                                      </p:to>
                                    </p:set>
                                    <p:anim calcmode="lin" valueType="num">
                                      <p:cBhvr additive="base">
                                        <p:cTn id="41"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52">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52">
                                            <p:txEl>
                                              <p:pRg st="5" end="5"/>
                                            </p:txEl>
                                          </p:spTgt>
                                        </p:tgtEl>
                                        <p:attrNameLst>
                                          <p:attrName>style.visibility</p:attrName>
                                        </p:attrNameLst>
                                      </p:cBhvr>
                                      <p:to>
                                        <p:strVal val="visible"/>
                                      </p:to>
                                    </p:set>
                                    <p:anim calcmode="lin" valueType="num">
                                      <p:cBhvr additive="base">
                                        <p:cTn id="45"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52">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38200" y="254000"/>
            <a:ext cx="6489700" cy="646331"/>
          </a:xfrm>
          <a:prstGeom prst="rect">
            <a:avLst/>
          </a:prstGeom>
          <a:noFill/>
        </p:spPr>
        <p:txBody>
          <a:bodyPr wrap="square" rtlCol="0">
            <a:spAutoFit/>
          </a:bodyPr>
          <a:lstStyle/>
          <a:p>
            <a:r>
              <a:rPr lang="en-US" dirty="0"/>
              <a:t>CADGME </a:t>
            </a:r>
            <a:r>
              <a:rPr lang="hu-HU" dirty="0"/>
              <a:t>-</a:t>
            </a:r>
            <a:r>
              <a:rPr lang="en-US" dirty="0"/>
              <a:t> 2009.</a:t>
            </a:r>
            <a:r>
              <a:rPr lang="hu-HU" dirty="0"/>
              <a:t/>
            </a:r>
            <a:br>
              <a:rPr lang="hu-HU" dirty="0"/>
            </a:br>
            <a:r>
              <a:rPr lang="hu-HU" b="1" dirty="0" err="1"/>
              <a:t>Characteristic</a:t>
            </a:r>
            <a:r>
              <a:rPr lang="hu-HU" b="1" dirty="0"/>
              <a:t> </a:t>
            </a:r>
            <a:r>
              <a:rPr lang="hu-HU" b="1" dirty="0" err="1"/>
              <a:t>features</a:t>
            </a:r>
            <a:r>
              <a:rPr lang="hu-HU" b="1" dirty="0"/>
              <a:t>, </a:t>
            </a:r>
            <a:r>
              <a:rPr lang="hu-HU" b="1" dirty="0" err="1"/>
              <a:t>topics</a:t>
            </a:r>
            <a:r>
              <a:rPr lang="hu-HU" b="1" dirty="0"/>
              <a:t>:</a:t>
            </a:r>
            <a:endParaRPr lang="hu-HU" dirty="0"/>
          </a:p>
        </p:txBody>
      </p:sp>
      <p:sp>
        <p:nvSpPr>
          <p:cNvPr id="3" name="Szövegdoboz 2"/>
          <p:cNvSpPr txBox="1"/>
          <p:nvPr/>
        </p:nvSpPr>
        <p:spPr>
          <a:xfrm>
            <a:off x="977900" y="863600"/>
            <a:ext cx="5676900" cy="1200329"/>
          </a:xfrm>
          <a:prstGeom prst="rect">
            <a:avLst/>
          </a:prstGeom>
          <a:noFill/>
        </p:spPr>
        <p:txBody>
          <a:bodyPr wrap="square" rtlCol="0">
            <a:spAutoFit/>
          </a:bodyPr>
          <a:lstStyle/>
          <a:p>
            <a:r>
              <a:rPr lang="hu-HU" b="1" dirty="0"/>
              <a:t> </a:t>
            </a:r>
            <a:r>
              <a:rPr lang="hu-HU" dirty="0" err="1"/>
              <a:t>integration</a:t>
            </a:r>
            <a:r>
              <a:rPr lang="hu-HU" dirty="0"/>
              <a:t> of CAS and DGS</a:t>
            </a:r>
            <a:br>
              <a:rPr lang="hu-HU" dirty="0"/>
            </a:br>
            <a:r>
              <a:rPr lang="hu-HU" dirty="0"/>
              <a:t> </a:t>
            </a:r>
            <a:r>
              <a:rPr lang="hu-HU" dirty="0" err="1"/>
              <a:t>appears</a:t>
            </a:r>
            <a:r>
              <a:rPr lang="hu-HU" dirty="0"/>
              <a:t> the </a:t>
            </a:r>
            <a:r>
              <a:rPr lang="hu-HU" dirty="0" err="1"/>
              <a:t>topic</a:t>
            </a:r>
            <a:r>
              <a:rPr lang="hu-HU" dirty="0"/>
              <a:t> </a:t>
            </a:r>
            <a:r>
              <a:rPr lang="hu-HU" dirty="0" err="1"/>
              <a:t>Teorem</a:t>
            </a:r>
            <a:r>
              <a:rPr lang="hu-HU" dirty="0"/>
              <a:t> </a:t>
            </a:r>
            <a:r>
              <a:rPr lang="hu-HU" dirty="0" err="1"/>
              <a:t>Proving</a:t>
            </a:r>
            <a:r>
              <a:rPr lang="hu-HU" dirty="0"/>
              <a:t/>
            </a:r>
            <a:br>
              <a:rPr lang="hu-HU" dirty="0"/>
            </a:br>
            <a:r>
              <a:rPr lang="hu-HU" dirty="0"/>
              <a:t> </a:t>
            </a:r>
            <a:r>
              <a:rPr lang="hu-HU" dirty="0" err="1"/>
              <a:t>thinking</a:t>
            </a:r>
            <a:r>
              <a:rPr lang="hu-HU" dirty="0"/>
              <a:t> </a:t>
            </a:r>
            <a:r>
              <a:rPr lang="hu-HU" dirty="0" err="1"/>
              <a:t>about</a:t>
            </a:r>
            <a:r>
              <a:rPr lang="hu-HU" dirty="0"/>
              <a:t> </a:t>
            </a:r>
            <a:r>
              <a:rPr lang="hu-HU" dirty="0" err="1"/>
              <a:t>past</a:t>
            </a:r>
            <a:r>
              <a:rPr lang="hu-HU" dirty="0"/>
              <a:t>, </a:t>
            </a:r>
            <a:r>
              <a:rPr lang="hu-HU" dirty="0" err="1"/>
              <a:t>present</a:t>
            </a:r>
            <a:r>
              <a:rPr lang="hu-HU" dirty="0"/>
              <a:t> and </a:t>
            </a:r>
            <a:r>
              <a:rPr lang="hu-HU" dirty="0" err="1"/>
              <a:t>future</a:t>
            </a:r>
            <a:r>
              <a:rPr lang="hu-HU" dirty="0"/>
              <a:t/>
            </a:r>
            <a:br>
              <a:rPr lang="hu-HU" dirty="0"/>
            </a:br>
            <a:endParaRPr lang="hu-HU" dirty="0"/>
          </a:p>
        </p:txBody>
      </p:sp>
      <p:sp>
        <p:nvSpPr>
          <p:cNvPr id="4" name="Szövegdoboz 3"/>
          <p:cNvSpPr txBox="1"/>
          <p:nvPr/>
        </p:nvSpPr>
        <p:spPr>
          <a:xfrm>
            <a:off x="1117600" y="1955800"/>
            <a:ext cx="8216900" cy="4909036"/>
          </a:xfrm>
          <a:prstGeom prst="rect">
            <a:avLst/>
          </a:prstGeom>
          <a:noFill/>
        </p:spPr>
        <p:txBody>
          <a:bodyPr wrap="square" rtlCol="0">
            <a:spAutoFit/>
          </a:bodyPr>
          <a:lstStyle/>
          <a:p>
            <a:pPr>
              <a:spcBef>
                <a:spcPts val="600"/>
              </a:spcBef>
            </a:pPr>
            <a:r>
              <a:rPr lang="hu-HU" b="1" dirty="0" err="1"/>
              <a:t>Some</a:t>
            </a:r>
            <a:r>
              <a:rPr lang="hu-HU" b="1" dirty="0"/>
              <a:t> </a:t>
            </a:r>
            <a:r>
              <a:rPr lang="hu-HU" b="1" dirty="0" err="1"/>
              <a:t>characteristic</a:t>
            </a:r>
            <a:r>
              <a:rPr lang="hu-HU" b="1" dirty="0"/>
              <a:t> </a:t>
            </a:r>
            <a:r>
              <a:rPr lang="hu-HU" b="1" dirty="0" err="1"/>
              <a:t>talks</a:t>
            </a:r>
            <a:r>
              <a:rPr lang="hu-HU" b="1" dirty="0"/>
              <a:t/>
            </a:r>
            <a:br>
              <a:rPr lang="hu-HU" b="1" dirty="0"/>
            </a:br>
            <a:r>
              <a:rPr lang="en-US" dirty="0"/>
              <a:t/>
            </a:r>
            <a:br>
              <a:rPr lang="en-US" dirty="0"/>
            </a:br>
            <a:r>
              <a:rPr lang="hu-HU" b="1" dirty="0" err="1"/>
              <a:t>Jesus</a:t>
            </a:r>
            <a:r>
              <a:rPr lang="hu-HU" b="1" dirty="0"/>
              <a:t> </a:t>
            </a:r>
            <a:r>
              <a:rPr lang="hu-HU" b="1" dirty="0" err="1"/>
              <a:t>Escribano</a:t>
            </a:r>
            <a:r>
              <a:rPr lang="hu-HU" b="1" dirty="0"/>
              <a:t>, Francisco </a:t>
            </a:r>
            <a:r>
              <a:rPr lang="hu-HU" b="1" dirty="0" err="1"/>
              <a:t>Botana</a:t>
            </a:r>
            <a:r>
              <a:rPr lang="hu-HU" b="1" dirty="0"/>
              <a:t>, Miguel </a:t>
            </a:r>
            <a:r>
              <a:rPr lang="hu-HU" b="1" dirty="0" err="1"/>
              <a:t>Abanades</a:t>
            </a:r>
            <a:endParaRPr lang="hu-HU" dirty="0"/>
          </a:p>
          <a:p>
            <a:pPr>
              <a:spcBef>
                <a:spcPts val="600"/>
              </a:spcBef>
            </a:pPr>
            <a:r>
              <a:rPr lang="hu-HU" dirty="0" err="1"/>
              <a:t>Integrating</a:t>
            </a:r>
            <a:r>
              <a:rPr lang="hu-HU" dirty="0"/>
              <a:t> DG and CAS </a:t>
            </a:r>
            <a:r>
              <a:rPr lang="hu-HU" dirty="0" err="1"/>
              <a:t>abilities</a:t>
            </a:r>
            <a:r>
              <a:rPr lang="hu-HU" dirty="0"/>
              <a:t> </a:t>
            </a:r>
            <a:r>
              <a:rPr lang="hu-HU" dirty="0" err="1"/>
              <a:t>under</a:t>
            </a:r>
            <a:r>
              <a:rPr lang="hu-HU" dirty="0"/>
              <a:t> a </a:t>
            </a:r>
            <a:r>
              <a:rPr lang="hu-HU" dirty="0" err="1"/>
              <a:t>common</a:t>
            </a:r>
            <a:r>
              <a:rPr lang="hu-HU" dirty="0"/>
              <a:t> </a:t>
            </a:r>
            <a:r>
              <a:rPr lang="hu-HU" dirty="0" err="1"/>
              <a:t>framework</a:t>
            </a:r>
            <a:r>
              <a:rPr lang="hu-HU" dirty="0"/>
              <a:t> </a:t>
            </a:r>
            <a:br>
              <a:rPr lang="hu-HU" dirty="0"/>
            </a:br>
            <a:r>
              <a:rPr lang="hu-HU" dirty="0" smtClean="0"/>
              <a:t/>
            </a:r>
            <a:br>
              <a:rPr lang="hu-HU" dirty="0" smtClean="0"/>
            </a:br>
            <a:r>
              <a:rPr lang="hu-HU" b="1" dirty="0" smtClean="0"/>
              <a:t>Steve </a:t>
            </a:r>
            <a:r>
              <a:rPr lang="hu-HU" b="1" dirty="0"/>
              <a:t>Arnold</a:t>
            </a:r>
            <a:endParaRPr lang="hu-HU" dirty="0"/>
          </a:p>
          <a:p>
            <a:pPr>
              <a:spcBef>
                <a:spcPts val="600"/>
              </a:spcBef>
            </a:pPr>
            <a:r>
              <a:rPr lang="hu-HU" dirty="0" err="1"/>
              <a:t>Dynamic</a:t>
            </a:r>
            <a:r>
              <a:rPr lang="hu-HU" dirty="0"/>
              <a:t> </a:t>
            </a:r>
            <a:r>
              <a:rPr lang="hu-HU" dirty="0" err="1"/>
              <a:t>integration</a:t>
            </a:r>
            <a:r>
              <a:rPr lang="hu-HU" dirty="0"/>
              <a:t> of CAS and DGS: </a:t>
            </a:r>
            <a:r>
              <a:rPr lang="hu-HU" dirty="0" err="1"/>
              <a:t>what</a:t>
            </a:r>
            <a:r>
              <a:rPr lang="hu-HU" dirty="0"/>
              <a:t> </a:t>
            </a:r>
            <a:r>
              <a:rPr lang="hu-HU" dirty="0" err="1"/>
              <a:t>does</a:t>
            </a:r>
            <a:r>
              <a:rPr lang="hu-HU" dirty="0"/>
              <a:t> </a:t>
            </a:r>
            <a:r>
              <a:rPr lang="hu-HU" dirty="0" err="1"/>
              <a:t>this</a:t>
            </a:r>
            <a:r>
              <a:rPr lang="hu-HU" dirty="0"/>
              <a:t> </a:t>
            </a:r>
            <a:r>
              <a:rPr lang="hu-HU" dirty="0" err="1"/>
              <a:t>mean</a:t>
            </a:r>
            <a:r>
              <a:rPr lang="hu-HU" dirty="0"/>
              <a:t>? </a:t>
            </a:r>
            <a:br>
              <a:rPr lang="hu-HU" dirty="0"/>
            </a:br>
            <a:r>
              <a:rPr lang="hu-HU" dirty="0"/>
              <a:t/>
            </a:r>
            <a:br>
              <a:rPr lang="hu-HU" dirty="0"/>
            </a:br>
            <a:r>
              <a:rPr lang="hu-HU" b="1" dirty="0"/>
              <a:t>Walther </a:t>
            </a:r>
            <a:r>
              <a:rPr lang="hu-HU" b="1" dirty="0" err="1"/>
              <a:t>Neuper</a:t>
            </a:r>
            <a:endParaRPr lang="hu-HU" dirty="0"/>
          </a:p>
          <a:p>
            <a:pPr>
              <a:spcBef>
                <a:spcPts val="600"/>
              </a:spcBef>
            </a:pPr>
            <a:r>
              <a:rPr lang="hu-HU" dirty="0" err="1"/>
              <a:t>Common</a:t>
            </a:r>
            <a:r>
              <a:rPr lang="hu-HU" dirty="0"/>
              <a:t> </a:t>
            </a:r>
            <a:r>
              <a:rPr lang="hu-HU" dirty="0" err="1"/>
              <a:t>grounds</a:t>
            </a:r>
            <a:r>
              <a:rPr lang="hu-HU" dirty="0"/>
              <a:t> </a:t>
            </a:r>
            <a:r>
              <a:rPr lang="hu-HU" dirty="0" err="1"/>
              <a:t>for</a:t>
            </a:r>
            <a:r>
              <a:rPr lang="hu-HU" dirty="0"/>
              <a:t> </a:t>
            </a:r>
            <a:r>
              <a:rPr lang="hu-HU" dirty="0" err="1"/>
              <a:t>modeling</a:t>
            </a:r>
            <a:r>
              <a:rPr lang="hu-HU" dirty="0"/>
              <a:t> </a:t>
            </a:r>
            <a:r>
              <a:rPr lang="hu-HU" dirty="0" err="1"/>
              <a:t>mathematics</a:t>
            </a:r>
            <a:r>
              <a:rPr lang="hu-HU" dirty="0"/>
              <a:t> </a:t>
            </a:r>
            <a:r>
              <a:rPr lang="hu-HU" dirty="0" err="1"/>
              <a:t>in</a:t>
            </a:r>
            <a:r>
              <a:rPr lang="hu-HU" dirty="0"/>
              <a:t> </a:t>
            </a:r>
            <a:r>
              <a:rPr lang="hu-HU" dirty="0" err="1"/>
              <a:t>educational</a:t>
            </a:r>
            <a:r>
              <a:rPr lang="hu-HU" dirty="0"/>
              <a:t> software </a:t>
            </a:r>
            <a:br>
              <a:rPr lang="hu-HU" dirty="0"/>
            </a:br>
            <a:r>
              <a:rPr lang="hu-HU" dirty="0"/>
              <a:t/>
            </a:r>
            <a:br>
              <a:rPr lang="hu-HU" dirty="0"/>
            </a:br>
            <a:r>
              <a:rPr lang="hu-HU" b="1" dirty="0" err="1"/>
              <a:t>Markus</a:t>
            </a:r>
            <a:r>
              <a:rPr lang="hu-HU" b="1" dirty="0"/>
              <a:t> </a:t>
            </a:r>
            <a:r>
              <a:rPr lang="hu-HU" b="1" dirty="0" err="1"/>
              <a:t>Hohenwarter</a:t>
            </a:r>
            <a:endParaRPr lang="hu-HU" dirty="0"/>
          </a:p>
          <a:p>
            <a:pPr>
              <a:spcBef>
                <a:spcPts val="600"/>
              </a:spcBef>
            </a:pPr>
            <a:r>
              <a:rPr lang="hu-HU" dirty="0"/>
              <a:t>GeoGebra - </a:t>
            </a:r>
            <a:r>
              <a:rPr lang="hu-HU" dirty="0" err="1"/>
              <a:t>Past</a:t>
            </a:r>
            <a:r>
              <a:rPr lang="hu-HU" dirty="0"/>
              <a:t>, </a:t>
            </a:r>
            <a:r>
              <a:rPr lang="hu-HU" dirty="0" err="1"/>
              <a:t>present</a:t>
            </a:r>
            <a:r>
              <a:rPr lang="hu-HU" dirty="0"/>
              <a:t>, and </a:t>
            </a:r>
            <a:r>
              <a:rPr lang="hu-HU" dirty="0" err="1"/>
              <a:t>future</a:t>
            </a:r>
            <a:r>
              <a:rPr lang="hu-HU" dirty="0"/>
              <a:t> of </a:t>
            </a:r>
            <a:r>
              <a:rPr lang="hu-HU" dirty="0" err="1"/>
              <a:t>this</a:t>
            </a:r>
            <a:r>
              <a:rPr lang="hu-HU" dirty="0"/>
              <a:t> </a:t>
            </a:r>
            <a:r>
              <a:rPr lang="hu-HU" dirty="0" err="1"/>
              <a:t>Dynamic</a:t>
            </a:r>
            <a:r>
              <a:rPr lang="hu-HU" dirty="0"/>
              <a:t> </a:t>
            </a:r>
            <a:r>
              <a:rPr lang="hu-HU" dirty="0" err="1"/>
              <a:t>Mathematics</a:t>
            </a:r>
            <a:r>
              <a:rPr lang="hu-HU" dirty="0"/>
              <a:t> Software </a:t>
            </a:r>
            <a:br>
              <a:rPr lang="hu-HU" dirty="0"/>
            </a:br>
            <a:r>
              <a:rPr lang="hu-HU" dirty="0"/>
              <a:t/>
            </a:r>
            <a:br>
              <a:rPr lang="hu-HU" dirty="0"/>
            </a:br>
            <a:r>
              <a:rPr lang="hu-HU" b="1" dirty="0" err="1"/>
              <a:t>Pedrag</a:t>
            </a:r>
            <a:r>
              <a:rPr lang="hu-HU" b="1" dirty="0"/>
              <a:t> </a:t>
            </a:r>
            <a:r>
              <a:rPr lang="hu-HU" b="1" dirty="0" err="1"/>
              <a:t>Janicic</a:t>
            </a:r>
            <a:endParaRPr lang="hu-HU" dirty="0"/>
          </a:p>
          <a:p>
            <a:pPr>
              <a:spcBef>
                <a:spcPts val="600"/>
              </a:spcBef>
            </a:pPr>
            <a:r>
              <a:rPr lang="hu-HU" dirty="0" err="1"/>
              <a:t>Automated</a:t>
            </a:r>
            <a:r>
              <a:rPr lang="hu-HU" dirty="0"/>
              <a:t> </a:t>
            </a:r>
            <a:r>
              <a:rPr lang="hu-HU" dirty="0" err="1"/>
              <a:t>geometry</a:t>
            </a:r>
            <a:r>
              <a:rPr lang="hu-HU" dirty="0"/>
              <a:t> </a:t>
            </a:r>
            <a:r>
              <a:rPr lang="hu-HU" dirty="0" err="1"/>
              <a:t>theorem</a:t>
            </a:r>
            <a:r>
              <a:rPr lang="hu-HU" dirty="0"/>
              <a:t> </a:t>
            </a:r>
            <a:r>
              <a:rPr lang="hu-HU" dirty="0" err="1"/>
              <a:t>proving</a:t>
            </a:r>
            <a:r>
              <a:rPr lang="hu-HU" dirty="0"/>
              <a:t>: </a:t>
            </a:r>
            <a:r>
              <a:rPr lang="hu-HU" dirty="0" err="1"/>
              <a:t>readability</a:t>
            </a:r>
            <a:r>
              <a:rPr lang="hu-HU" dirty="0"/>
              <a:t> vs. </a:t>
            </a:r>
            <a:r>
              <a:rPr lang="hu-HU" dirty="0" err="1"/>
              <a:t>efficiency</a:t>
            </a:r>
            <a:endParaRPr lang="hu-HU" dirty="0"/>
          </a:p>
        </p:txBody>
      </p:sp>
    </p:spTree>
    <p:extLst>
      <p:ext uri="{BB962C8B-B14F-4D97-AF65-F5344CB8AC3E}">
        <p14:creationId xmlns:p14="http://schemas.microsoft.com/office/powerpoint/2010/main" val="9941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889430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778785" y="716094"/>
            <a:ext cx="7667739" cy="1569660"/>
          </a:xfrm>
          <a:prstGeom prst="rect">
            <a:avLst/>
          </a:prstGeom>
          <a:noFill/>
        </p:spPr>
        <p:txBody>
          <a:bodyPr wrap="square" rtlCol="0">
            <a:spAutoFit/>
          </a:bodyPr>
          <a:lstStyle/>
          <a:p>
            <a:r>
              <a:rPr lang="hu-HU" sz="2400" b="1" dirty="0" err="1"/>
              <a:t>Third</a:t>
            </a:r>
            <a:r>
              <a:rPr lang="hu-HU" sz="2400" b="1" dirty="0"/>
              <a:t> </a:t>
            </a:r>
            <a:r>
              <a:rPr lang="hu-HU" sz="2400" b="1" dirty="0" smtClean="0"/>
              <a:t> </a:t>
            </a:r>
            <a:r>
              <a:rPr lang="hu-HU" sz="2400" b="1" dirty="0" err="1" smtClean="0"/>
              <a:t>Central-</a:t>
            </a:r>
            <a:r>
              <a:rPr lang="hu-HU" sz="2400" b="1" dirty="0" smtClean="0"/>
              <a:t> </a:t>
            </a:r>
            <a:r>
              <a:rPr lang="hu-HU" sz="2400" b="1" dirty="0"/>
              <a:t>and </a:t>
            </a:r>
            <a:r>
              <a:rPr lang="hu-HU" sz="2400" b="1" dirty="0" err="1"/>
              <a:t>Eastern</a:t>
            </a:r>
            <a:r>
              <a:rPr lang="hu-HU" sz="2400" b="1" dirty="0"/>
              <a:t> European </a:t>
            </a:r>
            <a:r>
              <a:rPr lang="hu-HU" sz="2400" b="1" dirty="0" err="1"/>
              <a:t>Conference</a:t>
            </a:r>
            <a:r>
              <a:rPr lang="hu-HU" sz="2400" b="1" dirty="0"/>
              <a:t> </a:t>
            </a:r>
            <a:r>
              <a:rPr lang="hu-HU" sz="2400" b="1" dirty="0" err="1"/>
              <a:t>on</a:t>
            </a:r>
            <a:r>
              <a:rPr lang="hu-HU" sz="2400" b="1" dirty="0"/>
              <a:t> </a:t>
            </a:r>
          </a:p>
          <a:p>
            <a:r>
              <a:rPr lang="hu-HU" sz="2400" b="1" dirty="0"/>
              <a:t>Computer Algebra- and </a:t>
            </a:r>
            <a:r>
              <a:rPr lang="hu-HU" sz="2400" b="1" dirty="0" err="1"/>
              <a:t>Dynamic</a:t>
            </a:r>
            <a:r>
              <a:rPr lang="hu-HU" sz="2400" b="1" dirty="0"/>
              <a:t> </a:t>
            </a:r>
            <a:r>
              <a:rPr lang="hu-HU" sz="2400" b="1" dirty="0" err="1"/>
              <a:t>Geometry</a:t>
            </a:r>
            <a:r>
              <a:rPr lang="hu-HU" sz="2400" b="1" dirty="0"/>
              <a:t> Systems </a:t>
            </a:r>
          </a:p>
          <a:p>
            <a:r>
              <a:rPr lang="hu-HU" sz="2400" b="1" dirty="0" smtClean="0"/>
              <a:t>                </a:t>
            </a:r>
            <a:r>
              <a:rPr lang="hu-HU" sz="2400" b="1" dirty="0" err="1" smtClean="0"/>
              <a:t>in</a:t>
            </a:r>
            <a:r>
              <a:rPr lang="hu-HU" sz="2400" b="1" dirty="0" smtClean="0"/>
              <a:t> </a:t>
            </a:r>
            <a:r>
              <a:rPr lang="hu-HU" sz="2400" b="1" dirty="0" err="1"/>
              <a:t>Mathematics</a:t>
            </a:r>
            <a:r>
              <a:rPr lang="hu-HU" sz="2400" b="1" dirty="0"/>
              <a:t> Education </a:t>
            </a:r>
          </a:p>
          <a:p>
            <a:r>
              <a:rPr lang="hu-HU" sz="2400" b="1" dirty="0"/>
              <a:t>29 </a:t>
            </a:r>
            <a:r>
              <a:rPr lang="hu-HU" sz="2400" b="1" dirty="0" err="1"/>
              <a:t>June</a:t>
            </a:r>
            <a:r>
              <a:rPr lang="hu-HU" sz="2400" b="1" dirty="0"/>
              <a:t> -1 </a:t>
            </a:r>
            <a:r>
              <a:rPr lang="hu-HU" sz="2400" b="1" dirty="0" err="1"/>
              <a:t>July</a:t>
            </a:r>
            <a:r>
              <a:rPr lang="hu-HU" sz="2400" b="1" dirty="0"/>
              <a:t>, 2010 Hluboká nad Vltavou, </a:t>
            </a:r>
            <a:r>
              <a:rPr lang="hu-HU" sz="2400" b="1" dirty="0" err="1"/>
              <a:t>Czech</a:t>
            </a:r>
            <a:r>
              <a:rPr lang="hu-HU" sz="2400" b="1" dirty="0"/>
              <a:t> </a:t>
            </a:r>
            <a:r>
              <a:rPr lang="hu-HU" sz="2400" b="1" dirty="0" err="1" smtClean="0"/>
              <a:t>Republic</a:t>
            </a:r>
            <a:r>
              <a:rPr lang="hu-HU" sz="2400" b="1" dirty="0" smtClean="0"/>
              <a:t> </a:t>
            </a:r>
            <a:endParaRPr lang="hu-HU" sz="2400" b="1" dirty="0"/>
          </a:p>
        </p:txBody>
      </p:sp>
      <p:sp>
        <p:nvSpPr>
          <p:cNvPr id="7" name="Szövegdoboz 6"/>
          <p:cNvSpPr txBox="1"/>
          <p:nvPr/>
        </p:nvSpPr>
        <p:spPr>
          <a:xfrm>
            <a:off x="4076700" y="2540551"/>
            <a:ext cx="7747000" cy="3970318"/>
          </a:xfrm>
          <a:prstGeom prst="rect">
            <a:avLst/>
          </a:prstGeom>
          <a:noFill/>
        </p:spPr>
        <p:txBody>
          <a:bodyPr wrap="square" rtlCol="0">
            <a:spAutoFit/>
          </a:bodyPr>
          <a:lstStyle/>
          <a:p>
            <a:r>
              <a:rPr lang="en-GB" altLang="hu-HU" b="1" u="sng" dirty="0" smtClean="0"/>
              <a:t>Keynote speakers:</a:t>
            </a:r>
            <a:endParaRPr lang="en-GB" altLang="zh-CN" b="1" dirty="0"/>
          </a:p>
          <a:p>
            <a:r>
              <a:rPr lang="hu-HU" b="1" dirty="0" smtClean="0"/>
              <a:t>Paul </a:t>
            </a:r>
            <a:r>
              <a:rPr lang="hu-HU" b="1" dirty="0" err="1" smtClean="0"/>
              <a:t>Drijvers</a:t>
            </a:r>
            <a:r>
              <a:rPr lang="hu-HU" b="1" dirty="0" smtClean="0"/>
              <a:t>, </a:t>
            </a:r>
            <a:r>
              <a:rPr lang="hu-HU" dirty="0" err="1" smtClean="0"/>
              <a:t>Netherlands</a:t>
            </a:r>
            <a:r>
              <a:rPr lang="hu-HU" dirty="0" smtClean="0"/>
              <a:t/>
            </a:r>
            <a:br>
              <a:rPr lang="hu-HU" dirty="0" smtClean="0"/>
            </a:br>
            <a:r>
              <a:rPr lang="en-US" dirty="0"/>
              <a:t>The teacher and the tool </a:t>
            </a:r>
          </a:p>
          <a:p>
            <a:r>
              <a:rPr lang="hu-HU" b="1" dirty="0" smtClean="0"/>
              <a:t>Ulrich </a:t>
            </a:r>
            <a:r>
              <a:rPr lang="hu-HU" b="1" dirty="0" err="1" smtClean="0"/>
              <a:t>Kortenkamp</a:t>
            </a:r>
            <a:r>
              <a:rPr lang="hu-HU" b="1" dirty="0" smtClean="0"/>
              <a:t> , </a:t>
            </a:r>
            <a:r>
              <a:rPr lang="hu-HU" dirty="0" err="1" smtClean="0"/>
              <a:t>Germany</a:t>
            </a:r>
            <a:r>
              <a:rPr lang="hu-HU" dirty="0" smtClean="0"/>
              <a:t/>
            </a:r>
            <a:br>
              <a:rPr lang="hu-HU" dirty="0" smtClean="0"/>
            </a:br>
            <a:r>
              <a:rPr lang="en-US" dirty="0"/>
              <a:t>Interoperable Interactive Geometry for Europe</a:t>
            </a:r>
            <a:endParaRPr lang="hu-HU" dirty="0" smtClean="0"/>
          </a:p>
          <a:p>
            <a:r>
              <a:rPr lang="hu-HU" b="1" dirty="0" err="1"/>
              <a:t>Matija</a:t>
            </a:r>
            <a:r>
              <a:rPr lang="hu-HU" b="1" dirty="0"/>
              <a:t> </a:t>
            </a:r>
            <a:r>
              <a:rPr lang="hu-HU" b="1" dirty="0" err="1" smtClean="0"/>
              <a:t>Lokar</a:t>
            </a:r>
            <a:r>
              <a:rPr lang="hu-HU" b="1" dirty="0" smtClean="0"/>
              <a:t>, </a:t>
            </a:r>
            <a:r>
              <a:rPr lang="hu-HU" dirty="0" err="1" smtClean="0"/>
              <a:t>Slovenia</a:t>
            </a:r>
            <a:r>
              <a:rPr lang="hu-HU" dirty="0" smtClean="0"/>
              <a:t/>
            </a:r>
            <a:br>
              <a:rPr lang="hu-HU" dirty="0" smtClean="0"/>
            </a:br>
            <a:r>
              <a:rPr lang="en-US" dirty="0"/>
              <a:t>Using learning blocks to prepare e-content for teaching mathematics</a:t>
            </a:r>
            <a:endParaRPr lang="hu-HU" dirty="0" smtClean="0"/>
          </a:p>
          <a:p>
            <a:r>
              <a:rPr lang="hu-HU" b="1" dirty="0" err="1"/>
              <a:t>Pavel</a:t>
            </a:r>
            <a:r>
              <a:rPr lang="hu-HU" b="1" dirty="0"/>
              <a:t> </a:t>
            </a:r>
            <a:r>
              <a:rPr lang="hu-HU" b="1" dirty="0" smtClean="0"/>
              <a:t>Pech, </a:t>
            </a:r>
            <a:r>
              <a:rPr lang="hu-HU" dirty="0" err="1" smtClean="0"/>
              <a:t>Czech</a:t>
            </a:r>
            <a:r>
              <a:rPr lang="hu-HU" dirty="0"/>
              <a:t> </a:t>
            </a:r>
            <a:r>
              <a:rPr lang="hu-HU" dirty="0" err="1" smtClean="0"/>
              <a:t>Republic</a:t>
            </a:r>
            <a:r>
              <a:rPr lang="hu-HU" dirty="0" smtClean="0"/>
              <a:t/>
            </a:r>
            <a:br>
              <a:rPr lang="hu-HU" dirty="0" smtClean="0"/>
            </a:br>
            <a:r>
              <a:rPr lang="en-US" dirty="0"/>
              <a:t>Classical vs. Computer Approach in Proving Theorems</a:t>
            </a:r>
            <a:endParaRPr lang="hu-HU" dirty="0" smtClean="0"/>
          </a:p>
          <a:p>
            <a:r>
              <a:rPr lang="hu-HU" b="1" dirty="0"/>
              <a:t>Francisco </a:t>
            </a:r>
            <a:r>
              <a:rPr lang="hu-HU" b="1" dirty="0" err="1" smtClean="0"/>
              <a:t>Botana</a:t>
            </a:r>
            <a:r>
              <a:rPr lang="hu-HU" b="1" dirty="0" smtClean="0"/>
              <a:t>, </a:t>
            </a:r>
            <a:r>
              <a:rPr lang="hu-HU" dirty="0" smtClean="0"/>
              <a:t>Spain</a:t>
            </a:r>
            <a:br>
              <a:rPr lang="hu-HU" dirty="0" smtClean="0"/>
            </a:br>
            <a:r>
              <a:rPr lang="en-US" dirty="0"/>
              <a:t>On using automated deduction techniques in dynamic geometry environments</a:t>
            </a:r>
            <a:endParaRPr lang="hu-HU" dirty="0" smtClean="0"/>
          </a:p>
          <a:p>
            <a:r>
              <a:rPr lang="hu-HU" b="1" dirty="0" err="1"/>
              <a:t>Wei-Chi</a:t>
            </a:r>
            <a:r>
              <a:rPr lang="hu-HU" b="1" dirty="0"/>
              <a:t> </a:t>
            </a:r>
            <a:r>
              <a:rPr lang="hu-HU" b="1" dirty="0" err="1" smtClean="0"/>
              <a:t>Yang</a:t>
            </a:r>
            <a:r>
              <a:rPr lang="hu-HU" b="1" dirty="0" smtClean="0"/>
              <a:t>, </a:t>
            </a:r>
            <a:r>
              <a:rPr lang="hu-HU" dirty="0" smtClean="0"/>
              <a:t>USA</a:t>
            </a:r>
          </a:p>
          <a:p>
            <a:r>
              <a:rPr lang="en-US" dirty="0"/>
              <a:t>Why should we integrate Computer Algebra System </a:t>
            </a:r>
            <a:r>
              <a:rPr lang="en-US" dirty="0" smtClean="0"/>
              <a:t>with Interactive</a:t>
            </a:r>
            <a:r>
              <a:rPr lang="hu-HU" dirty="0" smtClean="0"/>
              <a:t> </a:t>
            </a:r>
            <a:r>
              <a:rPr lang="en-US" dirty="0" smtClean="0"/>
              <a:t>Geometry</a:t>
            </a:r>
            <a:r>
              <a:rPr lang="en-US" dirty="0"/>
              <a:t>? </a:t>
            </a:r>
          </a:p>
          <a:p>
            <a:endParaRPr lang="hu-HU" dirty="0"/>
          </a:p>
        </p:txBody>
      </p:sp>
      <p:sp>
        <p:nvSpPr>
          <p:cNvPr id="9" name="Szövegdoboz 8"/>
          <p:cNvSpPr txBox="1"/>
          <p:nvPr/>
        </p:nvSpPr>
        <p:spPr>
          <a:xfrm>
            <a:off x="451692" y="1828801"/>
            <a:ext cx="2335575" cy="2710149"/>
          </a:xfrm>
          <a:prstGeom prst="rect">
            <a:avLst/>
          </a:prstGeom>
          <a:noFill/>
        </p:spPr>
        <p:txBody>
          <a:bodyPr wrap="square" rtlCol="0">
            <a:spAutoFit/>
          </a:bodyPr>
          <a:lstStyle/>
          <a:p>
            <a:endParaRPr lang="hu-HU" dirty="0"/>
          </a:p>
        </p:txBody>
      </p:sp>
      <p:pic>
        <p:nvPicPr>
          <p:cNvPr id="10" name="Kép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36" y="462708"/>
            <a:ext cx="2743616" cy="2098941"/>
          </a:xfrm>
          <a:prstGeom prst="rect">
            <a:avLst/>
          </a:prstGeom>
        </p:spPr>
      </p:pic>
      <p:sp>
        <p:nvSpPr>
          <p:cNvPr id="11" name="Szövegdoboz 10"/>
          <p:cNvSpPr txBox="1"/>
          <p:nvPr/>
        </p:nvSpPr>
        <p:spPr>
          <a:xfrm>
            <a:off x="151536" y="4344769"/>
            <a:ext cx="4648200" cy="646331"/>
          </a:xfrm>
          <a:prstGeom prst="rect">
            <a:avLst/>
          </a:prstGeom>
          <a:noFill/>
        </p:spPr>
        <p:txBody>
          <a:bodyPr wrap="square" rtlCol="0">
            <a:spAutoFit/>
          </a:bodyPr>
          <a:lstStyle/>
          <a:p>
            <a:r>
              <a:rPr lang="hu-HU" dirty="0" smtClean="0">
                <a:hlinkClick r:id="rId3"/>
              </a:rPr>
              <a:t>http://home.pf.jcu.cz/~cadgme2010/</a:t>
            </a:r>
            <a:endParaRPr lang="hu-HU" dirty="0" smtClean="0"/>
          </a:p>
          <a:p>
            <a:endParaRPr lang="hu-HU" dirty="0"/>
          </a:p>
        </p:txBody>
      </p:sp>
    </p:spTree>
    <p:extLst>
      <p:ext uri="{BB962C8B-B14F-4D97-AF65-F5344CB8AC3E}">
        <p14:creationId xmlns:p14="http://schemas.microsoft.com/office/powerpoint/2010/main" val="2496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15451</TotalTime>
  <Words>833</Words>
  <Application>Microsoft Office PowerPoint</Application>
  <PresentationFormat>Szélesvásznú</PresentationFormat>
  <Paragraphs>169</Paragraphs>
  <Slides>25</Slides>
  <Notes>3</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25</vt:i4>
      </vt:variant>
    </vt:vector>
  </HeadingPairs>
  <TitlesOfParts>
    <vt:vector size="34" baseType="lpstr">
      <vt:lpstr>SimSun</vt:lpstr>
      <vt:lpstr>SimSun</vt:lpstr>
      <vt:lpstr>Algerian</vt:lpstr>
      <vt:lpstr>Arial</vt:lpstr>
      <vt:lpstr>Calibri</vt:lpstr>
      <vt:lpstr>Calibri Light</vt:lpstr>
      <vt:lpstr>Tahoma</vt:lpstr>
      <vt:lpstr>Times New Roman</vt:lpstr>
      <vt:lpstr>Office-téma</vt:lpstr>
      <vt:lpstr>Computer Algebra- and Dynamic Geometry Systems in Mathematics Education (CADGME)  Conferences from the beginning to the present and future, goals, topics </vt:lpstr>
      <vt:lpstr>PowerPoint bemutató</vt:lpstr>
      <vt:lpstr>PowerPoint bemutató</vt:lpstr>
      <vt:lpstr>PowerPoint bemutató</vt:lpstr>
      <vt:lpstr>PowerPoint bemutató</vt:lpstr>
      <vt:lpstr>Second Central- and Eastern European Conference on Computer Algebra- and Dynamic Geometry Systems in Mathematics Education (CADGME-2009)</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Publications of reviewed papers presented at CADGME</vt:lpstr>
      <vt:lpstr>PowerPoint bemutató</vt:lpstr>
      <vt:lpstr>PowerPoint bemutató</vt:lpstr>
      <vt:lpstr>PowerPoint bemutató</vt:lpstr>
      <vt:lpstr>PowerPoint bemutató</vt:lpstr>
      <vt:lpstr>PowerPoint bemutató</vt:lpstr>
      <vt:lpstr>We are honored to invite you to attend the  8th International Conference on Computer Algebra- and Dynamical Geometry Systems in Mathematics Education CADGME 2020 on the campus of the Jerusalem College of Technology, Israel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CADGME Conferences</dc:title>
  <dc:creator>user</dc:creator>
  <cp:lastModifiedBy>user</cp:lastModifiedBy>
  <cp:revision>141</cp:revision>
  <dcterms:created xsi:type="dcterms:W3CDTF">2017-08-04T06:18:44Z</dcterms:created>
  <dcterms:modified xsi:type="dcterms:W3CDTF">2019-01-14T21:02:34Z</dcterms:modified>
</cp:coreProperties>
</file>