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2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3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4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5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6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17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18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19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0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21.xml" ContentType="application/vnd.openxmlformats-officedocument.themeOverr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22.xml" ContentType="application/vnd.openxmlformats-officedocument.themeOverr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23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24.xml" ContentType="application/vnd.openxmlformats-officedocument.themeOverr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25.xml" ContentType="application/vnd.openxmlformats-officedocument.themeOverr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26.xml" ContentType="application/vnd.openxmlformats-officedocument.themeOverr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27.xml" ContentType="application/vnd.openxmlformats-officedocument.themeOverr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4"/>
    <p:sldMasterId id="2147483650" r:id="rId5"/>
    <p:sldMasterId id="2147483766" r:id="rId6"/>
    <p:sldMasterId id="2147483738" r:id="rId7"/>
  </p:sldMasterIdLst>
  <p:notesMasterIdLst>
    <p:notesMasterId r:id="rId61"/>
  </p:notesMasterIdLst>
  <p:handoutMasterIdLst>
    <p:handoutMasterId r:id="rId62"/>
  </p:handoutMasterIdLst>
  <p:sldIdLst>
    <p:sldId id="256" r:id="rId8"/>
    <p:sldId id="258" r:id="rId9"/>
    <p:sldId id="333" r:id="rId10"/>
    <p:sldId id="334" r:id="rId11"/>
    <p:sldId id="272" r:id="rId12"/>
    <p:sldId id="281" r:id="rId13"/>
    <p:sldId id="317" r:id="rId14"/>
    <p:sldId id="276" r:id="rId15"/>
    <p:sldId id="280" r:id="rId16"/>
    <p:sldId id="277" r:id="rId17"/>
    <p:sldId id="289" r:id="rId18"/>
    <p:sldId id="278" r:id="rId19"/>
    <p:sldId id="283" r:id="rId20"/>
    <p:sldId id="279" r:id="rId21"/>
    <p:sldId id="284" r:id="rId22"/>
    <p:sldId id="319" r:id="rId23"/>
    <p:sldId id="322" r:id="rId24"/>
    <p:sldId id="286" r:id="rId25"/>
    <p:sldId id="287" r:id="rId26"/>
    <p:sldId id="288" r:id="rId27"/>
    <p:sldId id="282" r:id="rId28"/>
    <p:sldId id="290" r:id="rId29"/>
    <p:sldId id="291" r:id="rId30"/>
    <p:sldId id="292" r:id="rId31"/>
    <p:sldId id="300" r:id="rId32"/>
    <p:sldId id="323" r:id="rId33"/>
    <p:sldId id="337" r:id="rId34"/>
    <p:sldId id="294" r:id="rId35"/>
    <p:sldId id="303" r:id="rId36"/>
    <p:sldId id="324" r:id="rId37"/>
    <p:sldId id="325" r:id="rId38"/>
    <p:sldId id="338" r:id="rId39"/>
    <p:sldId id="327" r:id="rId40"/>
    <p:sldId id="326" r:id="rId41"/>
    <p:sldId id="328" r:id="rId42"/>
    <p:sldId id="329" r:id="rId43"/>
    <p:sldId id="330" r:id="rId44"/>
    <p:sldId id="331" r:id="rId45"/>
    <p:sldId id="332" r:id="rId46"/>
    <p:sldId id="305" r:id="rId47"/>
    <p:sldId id="306" r:id="rId48"/>
    <p:sldId id="307" r:id="rId49"/>
    <p:sldId id="341" r:id="rId50"/>
    <p:sldId id="310" r:id="rId51"/>
    <p:sldId id="308" r:id="rId52"/>
    <p:sldId id="309" r:id="rId53"/>
    <p:sldId id="299" r:id="rId54"/>
    <p:sldId id="273" r:id="rId55"/>
    <p:sldId id="295" r:id="rId56"/>
    <p:sldId id="335" r:id="rId57"/>
    <p:sldId id="296" r:id="rId58"/>
    <p:sldId id="297" r:id="rId59"/>
    <p:sldId id="269" r:id="rId60"/>
  </p:sldIdLst>
  <p:sldSz cx="9475788" cy="7107238"/>
  <p:notesSz cx="6858000" cy="9144000"/>
  <p:defaultTextStyle>
    <a:defPPr>
      <a:defRPr lang="hu-HU"/>
    </a:defPPr>
    <a:lvl1pPr algn="l" defTabSz="9810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90538" indent="-33338" algn="l" defTabSz="9810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81075" indent="-66675" algn="l" defTabSz="9810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473200" indent="-101600" algn="l" defTabSz="9810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963738" indent="-134938" algn="l" defTabSz="9810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E32"/>
    <a:srgbClr val="F7941E"/>
    <a:srgbClr val="FBAD18"/>
    <a:srgbClr val="8EC3DD"/>
    <a:srgbClr val="AD2F7D"/>
    <a:srgbClr val="C6CB3F"/>
    <a:srgbClr val="58C3BB"/>
    <a:srgbClr val="4D4D4D"/>
    <a:srgbClr val="E5A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7"/>
  </p:normalViewPr>
  <p:slideViewPr>
    <p:cSldViewPr snapToGrid="0">
      <p:cViewPr varScale="1">
        <p:scale>
          <a:sx n="41" d="100"/>
          <a:sy n="41" d="100"/>
        </p:scale>
        <p:origin x="10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076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ksebestyen\Desktop\DPR_tanulm&#225;nyhoz_20220208\ADATT&#193;BL&#193;K\METU_ALAP_GARFIKONOK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ksebestyen\Desktop\DPR_tanulm&#225;nyhoz_20220208\ADATT&#193;BL&#193;K\METU_MESTER_GARFIKONOK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MESTER_GARFIKONO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ksebestyen\Desktop\DPR_tanulm&#225;nyhoz_20220208\ADATT&#193;BL&#193;K\METU_MESTER_GARFIKONOK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MESTER_GARFIKONO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ksebestyen\Desktop\DPR_tanulm&#225;nyhoz_20220208\ADATT&#193;BL&#193;K\METU_MESTER_GARFIKONOK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ALAP_GARFIKONOK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ksebestyen\Desktop\DPR_tanulm&#225;nyhoz_20220208\ADATT&#193;BL&#193;K\METU_ALAP_GARFIKONOK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ksebestyen\Desktop\DPR_tanulm&#225;nyhoz_20220208\ADATT&#193;BL&#193;K\METU_ALAP_GARFIKONOK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ksebestyen\Desktop\DPR_tanulm&#225;nyhoz_20220208\ADATT&#193;BL&#193;K\METU_ALAP_GARFIKONOK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ksebestyen\Desktop\DPR_tanulm&#225;nyhoz_20220208\ADATT&#193;BL&#193;K\METU_ALAP_GARFIKONO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ALAP_GARFIKON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ksebestyen\Desktop\DPR_tanulm&#225;nyhoz_20220208\ADATT&#193;BL&#193;K\METU_ALAP_GARFIKONOK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ELHELYEZKED&#201;SI%20ID&#336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ELHELYEZKED&#201;SI%20ID&#336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ELHELYEZKED&#201;SI%20ID&#336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ELHELYEZKED&#201;SI%20ID&#336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ELHELYEZKED&#201;SI%20ID&#336;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ELHELYEZKED&#201;SI%20ID&#336;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ksebestyen\Desktop\DPR_tanulm&#225;nyhoz_20220208\ADATT&#193;BL&#193;K\METU_MESTER_GARFIKONOK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MESTER_GARFIKONOK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ksebestyen\Desktop\DPR_tanulm&#225;nyhoz_20220208\ADATT&#193;BL&#193;K\METU_MESTER_GARFIKONO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ALAP_GARFIKON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ksebestyen\Desktop\DPR_tanulm&#225;nyhoz_20220208\ADATT&#193;BL&#193;K\METU_MESTER_GARFIKONOK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C:\Users\ksebestyen\Desktop\DPR_tanulm&#225;nyhoz_20220208\ADATT&#193;BL&#193;K\METU_MESTER_GARFIKONOK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ELHELYEZKED&#201;SI%20ID&#336;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ELHELYEZKED&#201;SI%20ID&#336;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ELHELYEZKED&#201;SI%20ID&#336;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ELHELYEZKED&#201;SI%20ID&#336;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ELHELYEZKED&#201;SI%20ID&#336;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oleObject" Target="file:///C:\Users\ksebestyen\Desktop\DPR_tanulm&#225;nyhoz_20220208\ADATT&#193;BL&#193;K\ORSZ&#193;GOS_METU%20&#214;SSZEHASONL&#205;T&#193;S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oleObject" Target="file:///C:\Users\ksebestyen\Desktop\DPR_tanulm&#225;nyhoz_20220208\ADATT&#193;BL&#193;K\METU_ALAP_GARFIKONOK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file:///C:\Users\ksebestyen\Desktop\DPR_tanulm&#225;nyhoz_20220208\ADATT&#193;BL&#193;K\ORSZ&#193;GOS_METU%20&#214;SSZEHASONL&#205;T&#193;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ksebestyen\Desktop\DPR_tanulm&#225;nyhoz_20220208\ADATT&#193;BL&#193;K\METU_ALAP_GARFIKONOK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oleObject" Target="file:///C:\Users\ksebestyen\Desktop\DPR_tanulm&#225;nyhoz_20220208\ADATT&#193;BL&#193;K\ORSZ&#193;GOS_METU%20&#214;SSZEHASONL&#205;T&#193;S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oleObject" Target="file:///C:\Users\ksebestyen\Desktop\DPR_tanulm&#225;nyhoz_20220208\ADATT&#193;BL&#193;K\METU_ALAP_GARFIKONOK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oleObject" Target="file:///C:\Users\ksebestyen\Desktop\DPR_tanulm&#225;nyhoz_20220208\ADATT&#193;BL&#193;K\ORSZ&#193;GOS_METU%20&#214;SSZEHASONL&#205;T&#193;S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oleObject" Target="file:///C:\Users\ksebestyen\Desktop\DPR_tanulm&#225;nyhoz_20220208\ADATT&#193;BL&#193;K\ORSZ&#193;GOS_METU%20&#214;SSZEHASONL&#205;T&#193;S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METU%20&#214;SSZEHASONL&#205;T&#193;S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oleObject" Target="file:///C:\Users\ksebestyen\Desktop\DPR_tanulm&#225;nyhoz_20220208\ADATT&#193;BL&#193;K\METU_ALAP_GARFIKONOK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oleObject" Target="file:///C:\Users\ksebestyen\Desktop\DPR_tanulm&#225;nyhoz_20220208\ADATT&#193;BL&#193;K\ORSZ&#193;GOS_METU%20&#214;SSZEHASONL&#205;T&#193;S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oleObject" Target="file:///C:\Users\ksebestyen\Desktop\DPR_tanulm&#225;nyhoz_20220208\ADATT&#193;BL&#193;K\ORSZ&#193;GOS_METU%20&#214;SSZEHASONL&#205;T&#193;S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oleObject" Target="file:///C:\Users\ksebestyen\Desktop\DPR_tanulm&#225;nyhoz_20220208\ADATT&#193;BL&#193;K\ORSZ&#193;GOS_METU%20&#214;SSZEHASONL&#205;T&#193;S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METU_ALAP_GARFIKONOK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ALAP_GARFIKONO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ALAP_GARFIKONOK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ALAP_GARFIKONOK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METU_ALAP_GARFIKONOK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ALAP_GARFIKONOK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METU_ALAP_GARFIKONOK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ALAP_GARFIKONOK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METU_ALAP_GARFIKONOK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ALAP_GARFIKONOK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METU_ALAP_GARFIKONOK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ksebestyen\Desktop\DPR_tanulm&#225;nyhoz_20220208\ADATT&#193;BL&#193;K\METU_ALAP_GARFIKONOK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ALAP_GARFIKONO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ksebestyen\Desktop\DPR_tanulm&#225;nyhoz_20220208\ADATT&#193;BL&#193;K\METU_ALAP_GARFIKONOK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ebestyen\Desktop\DPR_tanulm&#225;nyhoz_20220208\ADATT&#193;BL&#193;K\ORSZ&#193;GOS_MESTER_GARFIKONO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FEOR és ÁTLAGBÉR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METU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FEOR_ÁTLAGBÉR!$A$13</c:f>
              <c:strCache>
                <c:ptCount val="1"/>
                <c:pt idx="0">
                  <c:v>Átlag bér eFt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FEOR_ÁTLAGBÉR!$B$9:$F$10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FEOR_ÁTLAGBÉR!$B$13:$F$13</c:f>
              <c:numCache>
                <c:formatCode>General</c:formatCode>
                <c:ptCount val="5"/>
                <c:pt idx="0">
                  <c:v>427</c:v>
                </c:pt>
                <c:pt idx="1">
                  <c:v>406</c:v>
                </c:pt>
                <c:pt idx="2">
                  <c:v>395</c:v>
                </c:pt>
                <c:pt idx="3">
                  <c:v>376</c:v>
                </c:pt>
                <c:pt idx="4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E-4D2C-BFD8-B2D02B07D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562864"/>
        <c:axId val="262571184"/>
      </c:barChart>
      <c:lineChart>
        <c:grouping val="standard"/>
        <c:varyColors val="0"/>
        <c:ser>
          <c:idx val="1"/>
          <c:order val="0"/>
          <c:tx>
            <c:strRef>
              <c:f>FEOR_ÁTLAGBÉR!$A$12</c:f>
              <c:strCache>
                <c:ptCount val="1"/>
                <c:pt idx="0">
                  <c:v>Felsőfokú FEOR 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FEOR_ÁTLAGBÉR!$B$9:$F$10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FEOR_ÁTLAGBÉR!$B$12:$F$12</c:f>
              <c:numCache>
                <c:formatCode>0.00%</c:formatCode>
                <c:ptCount val="5"/>
                <c:pt idx="0">
                  <c:v>0.66</c:v>
                </c:pt>
                <c:pt idx="1">
                  <c:v>0.63790000000000002</c:v>
                </c:pt>
                <c:pt idx="2">
                  <c:v>0.65980000000000005</c:v>
                </c:pt>
                <c:pt idx="3">
                  <c:v>0.63639999999999997</c:v>
                </c:pt>
                <c:pt idx="4">
                  <c:v>0.55510000000000004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3E-4D2C-BFD8-B2D02B07D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582416"/>
        <c:axId val="262581584"/>
      </c:lineChart>
      <c:catAx>
        <c:axId val="26256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71184"/>
        <c:crosses val="autoZero"/>
        <c:auto val="1"/>
        <c:lblAlgn val="ctr"/>
        <c:lblOffset val="100"/>
        <c:noMultiLvlLbl val="0"/>
      </c:catAx>
      <c:valAx>
        <c:axId val="262571184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62864"/>
        <c:crosses val="autoZero"/>
        <c:crossBetween val="between"/>
      </c:valAx>
      <c:valAx>
        <c:axId val="262581584"/>
        <c:scaling>
          <c:orientation val="minMax"/>
          <c:max val="1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82416"/>
        <c:crosses val="max"/>
        <c:crossBetween val="between"/>
      </c:valAx>
      <c:catAx>
        <c:axId val="262582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62581584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>
                <a:effectLst/>
                <a:latin typeface="+mn-lt"/>
                <a:cs typeface="Arial" panose="020B0604020202020204" pitchFamily="34" charset="0"/>
              </a:rPr>
              <a:t>FEOR és ÁTLAGBÉR</a:t>
            </a:r>
            <a:endParaRPr lang="hu-HU" sz="1400" dirty="0">
              <a:effectLst/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sz="1400" b="0" i="0" baseline="0" dirty="0" smtClean="0">
                <a:effectLst/>
                <a:latin typeface="+mn-lt"/>
                <a:cs typeface="Arial" panose="020B0604020202020204" pitchFamily="34" charset="0"/>
              </a:rPr>
              <a:t>METU</a:t>
            </a:r>
            <a:endParaRPr lang="hu-HU" sz="1400" dirty="0">
              <a:latin typeface="+mn-lt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8884812396446161"/>
          <c:y val="4.4622961913131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FEOR_BÉR!$A$14</c:f>
              <c:strCache>
                <c:ptCount val="1"/>
                <c:pt idx="0">
                  <c:v>Átlag bér eFt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FEOR_BÉR!$B$10:$F$11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FEOR_BÉR!$B$14:$F$14</c:f>
              <c:numCache>
                <c:formatCode>General</c:formatCode>
                <c:ptCount val="5"/>
                <c:pt idx="0">
                  <c:v>527</c:v>
                </c:pt>
                <c:pt idx="1">
                  <c:v>544</c:v>
                </c:pt>
                <c:pt idx="2">
                  <c:v>613</c:v>
                </c:pt>
                <c:pt idx="3">
                  <c:v>601</c:v>
                </c:pt>
                <c:pt idx="4">
                  <c:v>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C7-41B2-BDE8-A281126BF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562864"/>
        <c:axId val="262571184"/>
      </c:barChart>
      <c:lineChart>
        <c:grouping val="standard"/>
        <c:varyColors val="0"/>
        <c:ser>
          <c:idx val="1"/>
          <c:order val="0"/>
          <c:tx>
            <c:strRef>
              <c:f>FEOR_BÉR!$A$13</c:f>
              <c:strCache>
                <c:ptCount val="1"/>
                <c:pt idx="0">
                  <c:v>Felsőfokú FEOR 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FEOR_BÉR!$B$10:$F$11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FEOR_BÉR!$B$13:$F$13</c:f>
              <c:numCache>
                <c:formatCode>0.00%</c:formatCode>
                <c:ptCount val="5"/>
                <c:pt idx="0">
                  <c:v>0.92359999999999998</c:v>
                </c:pt>
                <c:pt idx="1">
                  <c:v>0.89800000000000002</c:v>
                </c:pt>
                <c:pt idx="2">
                  <c:v>0.81479999999999997</c:v>
                </c:pt>
                <c:pt idx="3">
                  <c:v>0.90239999999999998</c:v>
                </c:pt>
                <c:pt idx="4">
                  <c:v>0.82140000000000002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C7-41B2-BDE8-A281126BF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582416"/>
        <c:axId val="262581584"/>
      </c:lineChart>
      <c:catAx>
        <c:axId val="26256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71184"/>
        <c:crosses val="autoZero"/>
        <c:auto val="1"/>
        <c:lblAlgn val="ctr"/>
        <c:lblOffset val="100"/>
        <c:noMultiLvlLbl val="0"/>
      </c:catAx>
      <c:valAx>
        <c:axId val="26257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62864"/>
        <c:crosses val="autoZero"/>
        <c:crossBetween val="between"/>
      </c:valAx>
      <c:valAx>
        <c:axId val="262581584"/>
        <c:scaling>
          <c:orientation val="minMax"/>
          <c:min val="0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82416"/>
        <c:crosses val="max"/>
        <c:crossBetween val="between"/>
      </c:valAx>
      <c:catAx>
        <c:axId val="262582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62581584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FEOR és </a:t>
            </a: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ÁTLAGBÉR</a:t>
            </a:r>
          </a:p>
          <a:p>
            <a:pPr>
              <a:defRPr/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ORSZÁGOS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5366632292836212"/>
          <c:y val="2.7502990200919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FEOR_BÉR!$A$39</c:f>
              <c:strCache>
                <c:ptCount val="1"/>
                <c:pt idx="0">
                  <c:v>Átlag bér eFt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FEOR_BÉR!$B$35:$F$36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FEOR_BÉR!$B$39:$F$39</c:f>
              <c:numCache>
                <c:formatCode>General</c:formatCode>
                <c:ptCount val="5"/>
                <c:pt idx="0">
                  <c:v>290</c:v>
                </c:pt>
                <c:pt idx="1">
                  <c:v>380</c:v>
                </c:pt>
                <c:pt idx="2">
                  <c:v>347</c:v>
                </c:pt>
                <c:pt idx="3">
                  <c:v>308</c:v>
                </c:pt>
                <c:pt idx="4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8-4F2D-B24F-281F8343D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562864"/>
        <c:axId val="2625711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FEOR_BÉR!$A$37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FEOR_BÉR!$B$35:$F$36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FEOR_BÉR!$B$37:$F$37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262</c:v>
                      </c:pt>
                      <c:pt idx="1">
                        <c:v>246</c:v>
                      </c:pt>
                      <c:pt idx="2">
                        <c:v>353</c:v>
                      </c:pt>
                      <c:pt idx="3">
                        <c:v>327</c:v>
                      </c:pt>
                      <c:pt idx="4">
                        <c:v>338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088-4F2D-B24F-281F8343DBA5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FEOR_BÉR!$A$38</c:f>
              <c:strCache>
                <c:ptCount val="1"/>
                <c:pt idx="0">
                  <c:v>Felsőfokú FEOR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FEOR_BÉR!$B$35:$F$36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FEOR_BÉR!$B$38:$F$38</c:f>
              <c:numCache>
                <c:formatCode>0.00%</c:formatCode>
                <c:ptCount val="5"/>
                <c:pt idx="0">
                  <c:v>0.90469999999999995</c:v>
                </c:pt>
                <c:pt idx="1">
                  <c:v>0.8891</c:v>
                </c:pt>
                <c:pt idx="2">
                  <c:v>0.91679999999999995</c:v>
                </c:pt>
                <c:pt idx="3">
                  <c:v>0.87680000000000002</c:v>
                </c:pt>
                <c:pt idx="4">
                  <c:v>0.82650000000000001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88-4F2D-B24F-281F8343D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582416"/>
        <c:axId val="262581584"/>
      </c:lineChart>
      <c:catAx>
        <c:axId val="26256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71184"/>
        <c:crosses val="autoZero"/>
        <c:auto val="1"/>
        <c:lblAlgn val="ctr"/>
        <c:lblOffset val="100"/>
        <c:noMultiLvlLbl val="0"/>
      </c:catAx>
      <c:valAx>
        <c:axId val="262571184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62864"/>
        <c:crosses val="autoZero"/>
        <c:crossBetween val="between"/>
      </c:valAx>
      <c:valAx>
        <c:axId val="262581584"/>
        <c:scaling>
          <c:orientation val="minMax"/>
          <c:max val="1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82416"/>
        <c:crosses val="max"/>
        <c:crossBetween val="between"/>
      </c:valAx>
      <c:catAx>
        <c:axId val="262582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62581584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>
                <a:effectLst/>
              </a:rPr>
              <a:t>FEOR és ÁTLAGBÉR</a:t>
            </a:r>
            <a:endParaRPr lang="hu-HU" sz="1400" dirty="0">
              <a:effectLst/>
            </a:endParaRPr>
          </a:p>
          <a:p>
            <a:pPr>
              <a:defRPr/>
            </a:pPr>
            <a:r>
              <a:rPr lang="hu-HU" sz="1400" b="0" i="0" baseline="0" dirty="0" smtClean="0">
                <a:effectLst/>
              </a:rPr>
              <a:t>METU</a:t>
            </a:r>
            <a:endParaRPr lang="hu-HU" sz="1400" dirty="0"/>
          </a:p>
        </c:rich>
      </c:tx>
      <c:layout>
        <c:manualLayout>
          <c:xMode val="edge"/>
          <c:yMode val="edge"/>
          <c:x val="0.4367827642430166"/>
          <c:y val="3.4839955668213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FEOR_BÉR!$A$21</c:f>
              <c:strCache>
                <c:ptCount val="1"/>
                <c:pt idx="0">
                  <c:v>Átlag bér eFt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FEOR_BÉR!$B$17:$F$18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FEOR_BÉR!$B$21:$F$21</c:f>
              <c:numCache>
                <c:formatCode>General</c:formatCode>
                <c:ptCount val="5"/>
                <c:pt idx="0">
                  <c:v>461</c:v>
                </c:pt>
                <c:pt idx="1">
                  <c:v>394</c:v>
                </c:pt>
                <c:pt idx="2">
                  <c:v>350</c:v>
                </c:pt>
                <c:pt idx="3">
                  <c:v>375</c:v>
                </c:pt>
                <c:pt idx="4">
                  <c:v>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05-452D-8B13-60466D5CD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562864"/>
        <c:axId val="262571184"/>
      </c:barChart>
      <c:lineChart>
        <c:grouping val="standard"/>
        <c:varyColors val="0"/>
        <c:ser>
          <c:idx val="1"/>
          <c:order val="0"/>
          <c:tx>
            <c:strRef>
              <c:f>FEOR_BÉR!$A$20</c:f>
              <c:strCache>
                <c:ptCount val="1"/>
                <c:pt idx="0">
                  <c:v>Felsőfokú FEOR 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FEOR_BÉR!$B$17:$F$18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FEOR_BÉR!$B$20:$F$20</c:f>
              <c:numCache>
                <c:formatCode>0.00%</c:formatCode>
                <c:ptCount val="5"/>
                <c:pt idx="0">
                  <c:v>0.83330000000000004</c:v>
                </c:pt>
                <c:pt idx="1">
                  <c:v>0.86250000000000004</c:v>
                </c:pt>
                <c:pt idx="2">
                  <c:v>0.91359999999999997</c:v>
                </c:pt>
                <c:pt idx="3">
                  <c:v>0.80589999999999995</c:v>
                </c:pt>
                <c:pt idx="4">
                  <c:v>0.74929999999999997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05-452D-8B13-60466D5CD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582416"/>
        <c:axId val="262581584"/>
      </c:lineChart>
      <c:catAx>
        <c:axId val="26256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71184"/>
        <c:crosses val="autoZero"/>
        <c:auto val="1"/>
        <c:lblAlgn val="ctr"/>
        <c:lblOffset val="100"/>
        <c:noMultiLvlLbl val="0"/>
      </c:catAx>
      <c:valAx>
        <c:axId val="262571184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62864"/>
        <c:crosses val="autoZero"/>
        <c:crossBetween val="between"/>
      </c:valAx>
      <c:valAx>
        <c:axId val="26258158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82416"/>
        <c:crosses val="max"/>
        <c:crossBetween val="between"/>
      </c:valAx>
      <c:catAx>
        <c:axId val="262582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62581584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FEOR és ÁTLAGBÉR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ORSZÁGOS 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4349719189492504"/>
          <c:y val="2.022037341138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FEOR_BÉR!$A$58</c:f>
              <c:strCache>
                <c:ptCount val="1"/>
                <c:pt idx="0">
                  <c:v>Átlag bér eFt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FEOR_BÉR!$B$54:$F$55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FEOR_BÉR!$B$58:$F$58</c:f>
              <c:numCache>
                <c:formatCode>General</c:formatCode>
                <c:ptCount val="5"/>
                <c:pt idx="0">
                  <c:v>494</c:v>
                </c:pt>
                <c:pt idx="1">
                  <c:v>474</c:v>
                </c:pt>
                <c:pt idx="2">
                  <c:v>463</c:v>
                </c:pt>
                <c:pt idx="3">
                  <c:v>405</c:v>
                </c:pt>
                <c:pt idx="4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B-412F-8177-55F08EABA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562864"/>
        <c:axId val="2625711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FEOR_BÉR!$A$56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FEOR_BÉR!$B$54:$F$55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FEOR_BÉR!$B$56:$F$56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1131</c:v>
                      </c:pt>
                      <c:pt idx="1">
                        <c:v>1077</c:v>
                      </c:pt>
                      <c:pt idx="2">
                        <c:v>1109</c:v>
                      </c:pt>
                      <c:pt idx="3">
                        <c:v>1022</c:v>
                      </c:pt>
                      <c:pt idx="4">
                        <c:v>788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F3B-412F-8177-55F08EABA75F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FEOR_BÉR!$A$57</c:f>
              <c:strCache>
                <c:ptCount val="1"/>
                <c:pt idx="0">
                  <c:v>Felsőfokú FEOR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FEOR_BÉR!$B$54:$F$55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FEOR_BÉR!$B$57:$F$57</c:f>
              <c:numCache>
                <c:formatCode>0.00%</c:formatCode>
                <c:ptCount val="5"/>
                <c:pt idx="0">
                  <c:v>0.85580000000000001</c:v>
                </c:pt>
                <c:pt idx="1">
                  <c:v>0.86329999999999996</c:v>
                </c:pt>
                <c:pt idx="2">
                  <c:v>0.87380000000000002</c:v>
                </c:pt>
                <c:pt idx="3">
                  <c:v>0.83530000000000004</c:v>
                </c:pt>
                <c:pt idx="4">
                  <c:v>0.82730000000000004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3B-412F-8177-55F08EABA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582416"/>
        <c:axId val="262581584"/>
      </c:lineChart>
      <c:catAx>
        <c:axId val="26256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71184"/>
        <c:crosses val="autoZero"/>
        <c:auto val="1"/>
        <c:lblAlgn val="ctr"/>
        <c:lblOffset val="100"/>
        <c:noMultiLvlLbl val="0"/>
      </c:catAx>
      <c:valAx>
        <c:axId val="262571184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62864"/>
        <c:crosses val="autoZero"/>
        <c:crossBetween val="between"/>
      </c:valAx>
      <c:valAx>
        <c:axId val="262581584"/>
        <c:scaling>
          <c:orientation val="minMax"/>
          <c:max val="1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82416"/>
        <c:crosses val="max"/>
        <c:crossBetween val="between"/>
      </c:valAx>
      <c:catAx>
        <c:axId val="262582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62581584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>
                <a:effectLst/>
                <a:latin typeface="+mn-lt"/>
              </a:rPr>
              <a:t>FEOR és ÁTLAGBÉR</a:t>
            </a:r>
            <a:endParaRPr lang="hu-HU" sz="1400" dirty="0">
              <a:effectLst/>
              <a:latin typeface="+mn-lt"/>
            </a:endParaRPr>
          </a:p>
          <a:p>
            <a:pPr>
              <a:defRPr/>
            </a:pPr>
            <a:r>
              <a:rPr lang="hu-HU" sz="1400" b="0" i="0" baseline="0" dirty="0" smtClean="0">
                <a:effectLst/>
                <a:latin typeface="+mn-lt"/>
              </a:rPr>
              <a:t>METU</a:t>
            </a:r>
            <a:endParaRPr lang="hu-HU" sz="1400" dirty="0">
              <a:latin typeface="+mn-lt"/>
            </a:endParaRPr>
          </a:p>
        </c:rich>
      </c:tx>
      <c:layout>
        <c:manualLayout>
          <c:xMode val="edge"/>
          <c:yMode val="edge"/>
          <c:x val="0.42545006573112687"/>
          <c:y val="1.958273652171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FEOR_BÉR!$A$27</c:f>
              <c:strCache>
                <c:ptCount val="1"/>
                <c:pt idx="0">
                  <c:v>Átlag bér eFt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FEOR_BÉR!$B$23:$F$24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FEOR_BÉR!$B$27:$F$27</c:f>
              <c:numCache>
                <c:formatCode>General</c:formatCode>
                <c:ptCount val="5"/>
                <c:pt idx="0">
                  <c:v>295</c:v>
                </c:pt>
                <c:pt idx="1">
                  <c:v>483</c:v>
                </c:pt>
                <c:pt idx="2">
                  <c:v>457</c:v>
                </c:pt>
                <c:pt idx="3">
                  <c:v>429</c:v>
                </c:pt>
                <c:pt idx="4">
                  <c:v>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7-4332-9ACA-01B39BEBF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562864"/>
        <c:axId val="262571184"/>
      </c:barChart>
      <c:lineChart>
        <c:grouping val="standard"/>
        <c:varyColors val="0"/>
        <c:ser>
          <c:idx val="1"/>
          <c:order val="0"/>
          <c:tx>
            <c:strRef>
              <c:f>FEOR_BÉR!$A$26</c:f>
              <c:strCache>
                <c:ptCount val="1"/>
                <c:pt idx="0">
                  <c:v>Felsőfokú FEOR 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FEOR_BÉR!$B$23:$F$24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FEOR_BÉR!$B$26:$F$26</c:f>
              <c:numCache>
                <c:formatCode>0.00%</c:formatCode>
                <c:ptCount val="5"/>
                <c:pt idx="0">
                  <c:v>0.84240000000000004</c:v>
                </c:pt>
                <c:pt idx="1">
                  <c:v>0.92859999999999998</c:v>
                </c:pt>
                <c:pt idx="2">
                  <c:v>0.85270000000000001</c:v>
                </c:pt>
                <c:pt idx="3">
                  <c:v>0.83640000000000003</c:v>
                </c:pt>
                <c:pt idx="4">
                  <c:v>0.91759999999999997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F7-4332-9ACA-01B39BEBF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582416"/>
        <c:axId val="262581584"/>
      </c:lineChart>
      <c:catAx>
        <c:axId val="26256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71184"/>
        <c:crosses val="autoZero"/>
        <c:auto val="1"/>
        <c:lblAlgn val="ctr"/>
        <c:lblOffset val="100"/>
        <c:noMultiLvlLbl val="0"/>
      </c:catAx>
      <c:valAx>
        <c:axId val="262571184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62864"/>
        <c:crosses val="autoZero"/>
        <c:crossBetween val="between"/>
      </c:valAx>
      <c:valAx>
        <c:axId val="262581584"/>
        <c:scaling>
          <c:orientation val="minMax"/>
          <c:min val="0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82416"/>
        <c:crosses val="max"/>
        <c:crossBetween val="between"/>
      </c:valAx>
      <c:catAx>
        <c:axId val="262582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62581584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ORSZÁGOS 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MUNKA_TANULÁS!$A$5</c:f>
              <c:strCache>
                <c:ptCount val="1"/>
                <c:pt idx="0">
                  <c:v>Utolsó hónapban dolgozók aránya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458B-4563-AEA4-84BA717A50ED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458B-4563-AEA4-84BA717A50E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458B-4563-AEA4-84BA717A50ED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458B-4563-AEA4-84BA717A50ED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458B-4563-AEA4-84BA717A50E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58B-4563-AEA4-84BA717A50E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58B-4563-AEA4-84BA717A50E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58B-4563-AEA4-84BA717A50E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458B-4563-AEA4-84BA717A50E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458B-4563-AEA4-84BA717A50E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MUNKA_TANULÁS!$B$2:$F$3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MUNKA_TANULÁS!$B$5:$F$5</c:f>
              <c:numCache>
                <c:formatCode>0.00%</c:formatCode>
                <c:ptCount val="5"/>
                <c:pt idx="0">
                  <c:v>0.47620000000000001</c:v>
                </c:pt>
                <c:pt idx="1">
                  <c:v>0.4965</c:v>
                </c:pt>
                <c:pt idx="2">
                  <c:v>0.51480000000000004</c:v>
                </c:pt>
                <c:pt idx="3">
                  <c:v>0.53690000000000004</c:v>
                </c:pt>
                <c:pt idx="4">
                  <c:v>0.5736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58B-4563-AEA4-84BA717A50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dirty="0" smtClean="0">
                <a:latin typeface="+mn-lt"/>
              </a:rPr>
              <a:t>METU</a:t>
            </a:r>
            <a:r>
              <a:rPr lang="hu-HU" baseline="0" dirty="0" smtClean="0"/>
              <a:t> 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MUNKA_TANULÁS!$A$4</c:f>
              <c:strCache>
                <c:ptCount val="1"/>
                <c:pt idx="0">
                  <c:v>Utolsó hónapban dolgozók aránya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2208-49BB-97F9-D49C47E1748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2208-49BB-97F9-D49C47E1748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2208-49BB-97F9-D49C47E1748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2208-49BB-97F9-D49C47E17482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2208-49BB-97F9-D49C47E1748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208-49BB-97F9-D49C47E174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2208-49BB-97F9-D49C47E1748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208-49BB-97F9-D49C47E1748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2208-49BB-97F9-D49C47E1748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2208-49BB-97F9-D49C47E1748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MUNKA_TANULÁS!$B$1:$F$2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MUNKA_TANULÁS!$B$4:$F$4</c:f>
              <c:numCache>
                <c:formatCode>0.00%</c:formatCode>
                <c:ptCount val="5"/>
                <c:pt idx="0">
                  <c:v>0.4546</c:v>
                </c:pt>
                <c:pt idx="1">
                  <c:v>0.48139999999999999</c:v>
                </c:pt>
                <c:pt idx="2">
                  <c:v>0.48809999999999998</c:v>
                </c:pt>
                <c:pt idx="3">
                  <c:v>0.57809999999999995</c:v>
                </c:pt>
                <c:pt idx="4">
                  <c:v>0.59330000000000005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208-49BB-97F9-D49C47E174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u-HU" sz="1400" b="1" i="0" cap="all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GAZDASÁGTUDOMÁNYOK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MUNKA_TANULÁS!$A$21</c:f>
              <c:strCache>
                <c:ptCount val="1"/>
                <c:pt idx="0">
                  <c:v>Utolsó hónapban dolgozók aránya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5AAD-45C9-83D5-184C099BA80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AAD-45C9-83D5-184C099BA80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5AAD-45C9-83D5-184C099BA80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5AAD-45C9-83D5-184C099BA80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5AAD-45C9-83D5-184C099BA80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AAD-45C9-83D5-184C099BA80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AAD-45C9-83D5-184C099BA80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5AAD-45C9-83D5-184C099BA80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5AAD-45C9-83D5-184C099BA80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AAD-45C9-83D5-184C099BA80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MUNKA_TANULÁS!$B$18:$F$19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MUNKA_TANULÁS!$B$21:$F$21</c:f>
              <c:numCache>
                <c:formatCode>0.00%</c:formatCode>
                <c:ptCount val="5"/>
                <c:pt idx="0">
                  <c:v>0.50509999999999999</c:v>
                </c:pt>
                <c:pt idx="1">
                  <c:v>0.54949999999999999</c:v>
                </c:pt>
                <c:pt idx="2">
                  <c:v>0.54569999999999996</c:v>
                </c:pt>
                <c:pt idx="3">
                  <c:v>0.6744</c:v>
                </c:pt>
                <c:pt idx="4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AAD-45C9-83D5-184C099BA8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i="0" cap="all" baseline="0" dirty="0" smtClean="0">
                <a:effectLst/>
              </a:rPr>
              <a:t>TÁRSADALOMTUDOMÁNYOK</a:t>
            </a:r>
            <a:endParaRPr lang="hu-HU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MUNKA_TANULÁS!$A$73</c:f>
              <c:strCache>
                <c:ptCount val="1"/>
                <c:pt idx="0">
                  <c:v>Utolsó hónapban dolgozók aránya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E6C5-4A7E-953C-50DE792553B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6C5-4A7E-953C-50DE792553B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6C5-4A7E-953C-50DE792553B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6C5-4A7E-953C-50DE792553B4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6C5-4A7E-953C-50DE792553B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6C5-4A7E-953C-50DE792553B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6C5-4A7E-953C-50DE792553B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E6C5-4A7E-953C-50DE792553B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E6C5-4A7E-953C-50DE792553B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E6C5-4A7E-953C-50DE792553B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MUNKA_TANULÁS!$B$70:$F$71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MUNKA_TANULÁS!$B$73:$F$73</c:f>
              <c:numCache>
                <c:formatCode>0.00%</c:formatCode>
                <c:ptCount val="5"/>
                <c:pt idx="0">
                  <c:v>0.4854</c:v>
                </c:pt>
                <c:pt idx="1">
                  <c:v>0.49759999999999999</c:v>
                </c:pt>
                <c:pt idx="2">
                  <c:v>0.51180000000000003</c:v>
                </c:pt>
                <c:pt idx="3">
                  <c:v>0.65290000000000004</c:v>
                </c:pt>
                <c:pt idx="4">
                  <c:v>0.56740000000000002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6C5-4A7E-953C-50DE792553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i="0" cap="all" baseline="0" dirty="0" smtClean="0">
                <a:effectLst/>
              </a:rPr>
              <a:t>MŰVÉSZET</a:t>
            </a:r>
            <a:endParaRPr lang="hu-HU" sz="1400" dirty="0"/>
          </a:p>
        </c:rich>
      </c:tx>
      <c:layout>
        <c:manualLayout>
          <c:xMode val="edge"/>
          <c:yMode val="edge"/>
          <c:x val="0.41865901106488818"/>
          <c:y val="3.2149805799260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MUNKA_TANULÁS!$A$38</c:f>
              <c:strCache>
                <c:ptCount val="1"/>
                <c:pt idx="0">
                  <c:v>Utolsó hónapban dolgozók aránya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C958-4610-8370-F862836A915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C958-4610-8370-F862836A915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C958-4610-8370-F862836A915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C958-4610-8370-F862836A915F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C958-4610-8370-F862836A915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958-4610-8370-F862836A915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958-4610-8370-F862836A915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C958-4610-8370-F862836A915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C958-4610-8370-F862836A915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C958-4610-8370-F862836A915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MUNKA_TANULÁS!$B$35:$F$36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MUNKA_TANULÁS!$B$38:$F$38</c:f>
              <c:numCache>
                <c:formatCode>0.00%</c:formatCode>
                <c:ptCount val="5"/>
                <c:pt idx="0">
                  <c:v>0.22670000000000001</c:v>
                </c:pt>
                <c:pt idx="1">
                  <c:v>0.29049999999999998</c:v>
                </c:pt>
                <c:pt idx="2">
                  <c:v>0.36259999999999998</c:v>
                </c:pt>
                <c:pt idx="3">
                  <c:v>0.34620000000000001</c:v>
                </c:pt>
                <c:pt idx="4">
                  <c:v>0.42020000000000002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958-4610-8370-F862836A91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FEOR és ÁTLAGBÉR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ORSZÁGOS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5098986216838549"/>
          <c:y val="2.7403410884298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31667516795148848"/>
          <c:y val="0.20936549027859777"/>
          <c:w val="0.57083918167647973"/>
          <c:h val="0.4946100549314680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FEOR_BÉR!$B$12</c:f>
              <c:strCache>
                <c:ptCount val="1"/>
                <c:pt idx="0">
                  <c:v>Átlag bér eFt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FEOR_BÉR!$C$8:$G$9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FEOR_BÉR!$C$12:$G$12</c:f>
              <c:numCache>
                <c:formatCode>General</c:formatCode>
                <c:ptCount val="5"/>
                <c:pt idx="0">
                  <c:v>485</c:v>
                </c:pt>
                <c:pt idx="1">
                  <c:v>467</c:v>
                </c:pt>
                <c:pt idx="2">
                  <c:v>433</c:v>
                </c:pt>
                <c:pt idx="3">
                  <c:v>407</c:v>
                </c:pt>
                <c:pt idx="4">
                  <c:v>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A-45F4-90F5-382072379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1600160"/>
        <c:axId val="21415989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FEOR_BÉR!$B$10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FEOR_BÉR!$C$8:$G$9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FEOR_BÉR!$C$10:$G$10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9661</c:v>
                      </c:pt>
                      <c:pt idx="1">
                        <c:v>8944</c:v>
                      </c:pt>
                      <c:pt idx="2">
                        <c:v>7203</c:v>
                      </c:pt>
                      <c:pt idx="3">
                        <c:v>6648</c:v>
                      </c:pt>
                      <c:pt idx="4">
                        <c:v>6587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B4A-45F4-90F5-382072379722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FEOR_BÉR!$B$11</c:f>
              <c:strCache>
                <c:ptCount val="1"/>
                <c:pt idx="0">
                  <c:v>Felsőfokú FEOR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FEOR_BÉR!$C$8:$G$9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FEOR_BÉR!$C$11:$G$11</c:f>
              <c:numCache>
                <c:formatCode>0.00%</c:formatCode>
                <c:ptCount val="5"/>
                <c:pt idx="0">
                  <c:v>0.74390000000000001</c:v>
                </c:pt>
                <c:pt idx="1">
                  <c:v>0.74080000000000001</c:v>
                </c:pt>
                <c:pt idx="2">
                  <c:v>0.71709999999999996</c:v>
                </c:pt>
                <c:pt idx="3">
                  <c:v>0.70640000000000003</c:v>
                </c:pt>
                <c:pt idx="4">
                  <c:v>0.67069999999999996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4A-45F4-90F5-382072379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108128"/>
        <c:axId val="2141599328"/>
      </c:lineChart>
      <c:catAx>
        <c:axId val="21416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41598912"/>
        <c:crosses val="autoZero"/>
        <c:auto val="1"/>
        <c:lblAlgn val="ctr"/>
        <c:lblOffset val="100"/>
        <c:noMultiLvlLbl val="0"/>
      </c:catAx>
      <c:valAx>
        <c:axId val="2141598912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41600160"/>
        <c:crosses val="autoZero"/>
        <c:crossBetween val="between"/>
      </c:valAx>
      <c:valAx>
        <c:axId val="2141599328"/>
        <c:scaling>
          <c:orientation val="minMax"/>
          <c:max val="1"/>
          <c:min val="0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5108128"/>
        <c:crosses val="max"/>
        <c:crossBetween val="between"/>
      </c:valAx>
      <c:catAx>
        <c:axId val="345108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15993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u-HU" sz="1400" b="1" i="0" cap="all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MŰVÉSZETKÖZVETÍTÉS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MUNKA_TANULÁS!$A$55</c:f>
              <c:strCache>
                <c:ptCount val="1"/>
                <c:pt idx="0">
                  <c:v>Utolsó hónapban dolgozók aránya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9A12-4D38-A7B7-746C9A89B96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9A12-4D38-A7B7-746C9A89B96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9A12-4D38-A7B7-746C9A89B96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9A12-4D38-A7B7-746C9A89B96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9A12-4D38-A7B7-746C9A89B96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A12-4D38-A7B7-746C9A89B96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A12-4D38-A7B7-746C9A89B96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A12-4D38-A7B7-746C9A89B96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9A12-4D38-A7B7-746C9A89B96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9A12-4D38-A7B7-746C9A89B96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MUNKA_TANULÁS!$B$52:$F$53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MUNKA_TANULÁS!$B$55:$F$55</c:f>
              <c:numCache>
                <c:formatCode>0.00%</c:formatCode>
                <c:ptCount val="5"/>
                <c:pt idx="0">
                  <c:v>0.3019</c:v>
                </c:pt>
                <c:pt idx="1">
                  <c:v>0.33329999999999999</c:v>
                </c:pt>
                <c:pt idx="2">
                  <c:v>0.29110000000000003</c:v>
                </c:pt>
                <c:pt idx="3">
                  <c:v>0.3034</c:v>
                </c:pt>
                <c:pt idx="4">
                  <c:v>0.45100000000000001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A12-4D38-A7B7-746C9A89B9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u-HU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ORSZÁGOS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52030104297135538"/>
          <c:y val="3.7639493345416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ORSZ_ALAP_számolás_grafikon!$A$85</c:f>
              <c:strCache>
                <c:ptCount val="1"/>
                <c:pt idx="0">
                  <c:v>Végzettek száma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ORSZ_ALAP_számolás_grafikon!$B$83:$F$83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ORSZ_ALAP_számolás_grafikon!$B$85:$F$85</c:f>
              <c:numCache>
                <c:formatCode>General</c:formatCode>
                <c:ptCount val="5"/>
                <c:pt idx="0">
                  <c:v>14962</c:v>
                </c:pt>
                <c:pt idx="1">
                  <c:v>13733</c:v>
                </c:pt>
                <c:pt idx="2">
                  <c:v>10696</c:v>
                </c:pt>
                <c:pt idx="3">
                  <c:v>9651</c:v>
                </c:pt>
                <c:pt idx="4">
                  <c:v>9621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1-4474-B58A-DDB16EB85B8D}"/>
            </c:ext>
          </c:extLst>
        </c:ser>
        <c:ser>
          <c:idx val="2"/>
          <c:order val="2"/>
          <c:tx>
            <c:strRef>
              <c:f>ORSZ_ALAP_számolás_grafikon!$A$86</c:f>
              <c:strCache>
                <c:ptCount val="1"/>
                <c:pt idx="0">
                  <c:v>Utolsó hónapban dolgozók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ORSZ_ALAP_számolás_grafikon!$B$83:$F$83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ORSZ_ALAP_számolás_grafikon!$B$86:$F$86</c:f>
              <c:numCache>
                <c:formatCode>General</c:formatCode>
                <c:ptCount val="5"/>
                <c:pt idx="0">
                  <c:v>7124</c:v>
                </c:pt>
                <c:pt idx="1">
                  <c:v>6818</c:v>
                </c:pt>
                <c:pt idx="2">
                  <c:v>5506</c:v>
                </c:pt>
                <c:pt idx="3">
                  <c:v>5182</c:v>
                </c:pt>
                <c:pt idx="4">
                  <c:v>5519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B1-4474-B58A-DDB16EB85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9002143"/>
        <c:axId val="55900838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ORSZ_ALAP_számolás_grafikon!$A$84</c15:sqref>
                        </c15:formulaRef>
                      </c:ext>
                    </c:extLst>
                    <c:strCache>
                      <c:ptCount val="1"/>
                      <c:pt idx="0">
                        <c:v>ORSZÁGOS SZUMMA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ORSZ_ALAP_számolás_grafikon!$B$83:$F$83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ORSZ_ALAP_számolás_grafikon!$B$84:$F$84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BB1-4474-B58A-DDB16EB85B8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ORSZ_ALAP_számolás_grafikon!$A$87</c:f>
              <c:strCache>
                <c:ptCount val="1"/>
                <c:pt idx="0">
                  <c:v>ÁTLAG elhelyezkedési hónap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ORSZ_ALAP_számolás_grafikon!$B$83:$F$83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ORSZ_ALAP_számolás_grafikon!$B$87:$F$87</c:f>
              <c:numCache>
                <c:formatCode>General</c:formatCode>
                <c:ptCount val="5"/>
                <c:pt idx="0">
                  <c:v>1.84</c:v>
                </c:pt>
                <c:pt idx="1">
                  <c:v>1.73</c:v>
                </c:pt>
                <c:pt idx="2">
                  <c:v>1.6</c:v>
                </c:pt>
                <c:pt idx="3">
                  <c:v>1.5</c:v>
                </c:pt>
                <c:pt idx="4">
                  <c:v>1.29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B1-4474-B58A-DDB16EB85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278239"/>
        <c:axId val="555281983"/>
      </c:lineChart>
      <c:catAx>
        <c:axId val="55900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9008383"/>
        <c:crosses val="autoZero"/>
        <c:auto val="1"/>
        <c:lblAlgn val="ctr"/>
        <c:lblOffset val="100"/>
        <c:noMultiLvlLbl val="0"/>
      </c:catAx>
      <c:valAx>
        <c:axId val="559008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9002143"/>
        <c:crosses val="autoZero"/>
        <c:crossBetween val="between"/>
      </c:valAx>
      <c:valAx>
        <c:axId val="555281983"/>
        <c:scaling>
          <c:orientation val="minMax"/>
          <c:max val="3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278239"/>
        <c:crosses val="max"/>
        <c:crossBetween val="between"/>
      </c:valAx>
      <c:catAx>
        <c:axId val="5552782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5281983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METU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57166291894116406"/>
          <c:y val="2.9698124742145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METU_ALAP_számolás_grafikon!$A$103</c:f>
              <c:strCache>
                <c:ptCount val="1"/>
                <c:pt idx="0">
                  <c:v>Végzettek száma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METU_ALAP_számolás_grafikon!$B$101:$F$101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METU_ALAP_számolás_grafikon!$B$103:$F$103</c:f>
              <c:numCache>
                <c:formatCode>General</c:formatCode>
                <c:ptCount val="5"/>
                <c:pt idx="0">
                  <c:v>946</c:v>
                </c:pt>
                <c:pt idx="1">
                  <c:v>1101</c:v>
                </c:pt>
                <c:pt idx="2">
                  <c:v>713</c:v>
                </c:pt>
                <c:pt idx="3">
                  <c:v>813</c:v>
                </c:pt>
                <c:pt idx="4">
                  <c:v>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8-4E1B-8F7A-B5F27544FB5C}"/>
            </c:ext>
          </c:extLst>
        </c:ser>
        <c:ser>
          <c:idx val="2"/>
          <c:order val="2"/>
          <c:tx>
            <c:strRef>
              <c:f>METU_ALAP_számolás_grafikon!$A$104</c:f>
              <c:strCache>
                <c:ptCount val="1"/>
                <c:pt idx="0">
                  <c:v>Utolsó hónapban dolgozók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METU_ALAP_számolás_grafikon!$B$101:$F$101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METU_ALAP_számolás_grafikon!$B$104:$F$104</c:f>
              <c:numCache>
                <c:formatCode>0</c:formatCode>
                <c:ptCount val="5"/>
                <c:pt idx="0">
                  <c:v>430.01059999999995</c:v>
                </c:pt>
                <c:pt idx="1">
                  <c:v>530.01349999999991</c:v>
                </c:pt>
                <c:pt idx="2">
                  <c:v>347.98679999999996</c:v>
                </c:pt>
                <c:pt idx="3">
                  <c:v>470.00439999999998</c:v>
                </c:pt>
                <c:pt idx="4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8-4E1B-8F7A-B5F27544F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71913952"/>
        <c:axId val="14719052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METU_ALAP_számolás_grafikon!$A$102</c15:sqref>
                        </c15:formulaRef>
                      </c:ext>
                    </c:extLst>
                    <c:strCache>
                      <c:ptCount val="1"/>
                      <c:pt idx="0">
                        <c:v>METU SZUMMA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METU_ALAP_számolás_grafikon!$B$101:$F$101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METU_ALAP_számolás_grafikon!$B$102:$F$102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848-4E1B-8F7A-B5F27544FB5C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METU_ALAP_számolás_grafikon!$A$105</c:f>
              <c:strCache>
                <c:ptCount val="1"/>
                <c:pt idx="0">
                  <c:v>ÁTLAG elhelyezkedési hónap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METU_ALAP_számolás_grafikon!$B$101:$F$101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METU_ALAP_számolás_grafikon!$B$105:$F$105</c:f>
              <c:numCache>
                <c:formatCode>General</c:formatCode>
                <c:ptCount val="5"/>
                <c:pt idx="0">
                  <c:v>1.88</c:v>
                </c:pt>
                <c:pt idx="1">
                  <c:v>1.87</c:v>
                </c:pt>
                <c:pt idx="2">
                  <c:v>1.61</c:v>
                </c:pt>
                <c:pt idx="3">
                  <c:v>1.43</c:v>
                </c:pt>
                <c:pt idx="4">
                  <c:v>1.21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48-4E1B-8F7A-B5F27544F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8297360"/>
        <c:axId val="1538295280"/>
      </c:lineChart>
      <c:catAx>
        <c:axId val="147191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71905216"/>
        <c:crosses val="autoZero"/>
        <c:auto val="1"/>
        <c:lblAlgn val="ctr"/>
        <c:lblOffset val="100"/>
        <c:noMultiLvlLbl val="0"/>
      </c:catAx>
      <c:valAx>
        <c:axId val="1471905216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71913952"/>
        <c:crosses val="autoZero"/>
        <c:crossBetween val="between"/>
      </c:valAx>
      <c:valAx>
        <c:axId val="1538295280"/>
        <c:scaling>
          <c:orientation val="minMax"/>
          <c:max val="3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38297360"/>
        <c:crosses val="max"/>
        <c:crossBetween val="between"/>
      </c:valAx>
      <c:catAx>
        <c:axId val="15382973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538295280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GAZDASÁGTUDOMÁNYOK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8564652717537518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METU_ALAP_számolás_grafikon!$H$103</c:f>
              <c:strCache>
                <c:ptCount val="1"/>
                <c:pt idx="0">
                  <c:v>Végzettek száma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METU_ALAP_számolás_grafikon!$I$101:$M$101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METU_ALAP_számolás_grafikon!$I$103:$M$103</c:f>
              <c:numCache>
                <c:formatCode>General</c:formatCode>
                <c:ptCount val="5"/>
                <c:pt idx="0">
                  <c:v>491</c:v>
                </c:pt>
                <c:pt idx="1">
                  <c:v>626</c:v>
                </c:pt>
                <c:pt idx="2">
                  <c:v>416</c:v>
                </c:pt>
                <c:pt idx="3">
                  <c:v>473</c:v>
                </c:pt>
                <c:pt idx="4">
                  <c:v>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F-46B4-93D0-76491723AC83}"/>
            </c:ext>
          </c:extLst>
        </c:ser>
        <c:ser>
          <c:idx val="2"/>
          <c:order val="2"/>
          <c:tx>
            <c:strRef>
              <c:f>METU_ALAP_számolás_grafikon!$H$104</c:f>
              <c:strCache>
                <c:ptCount val="1"/>
                <c:pt idx="0">
                  <c:v>Utolsó hónapban dolgozók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METU_ALAP_számolás_grafikon!$I$101:$M$101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METU_ALAP_számolás_grafikon!$I$104:$M$104</c:f>
              <c:numCache>
                <c:formatCode>0</c:formatCode>
                <c:ptCount val="5"/>
                <c:pt idx="0">
                  <c:v>248.01009999999999</c:v>
                </c:pt>
                <c:pt idx="1">
                  <c:v>344.00619999999998</c:v>
                </c:pt>
                <c:pt idx="2">
                  <c:v>226.99180000000001</c:v>
                </c:pt>
                <c:pt idx="3">
                  <c:v>319.00259999999997</c:v>
                </c:pt>
                <c:pt idx="4">
                  <c:v>338.9984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FF-46B4-93D0-76491723A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97223680"/>
        <c:axId val="13972195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METU_ALAP_számolás_grafikon!$H$102</c15:sqref>
                        </c15:formulaRef>
                      </c:ext>
                    </c:extLst>
                    <c:strCache>
                      <c:ptCount val="1"/>
                      <c:pt idx="0">
                        <c:v>GAZDASÁGTUDOMÁNYOK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METU_ALAP_számolás_grafikon!$I$101:$M$101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METU_ALAP_számolás_grafikon!$I$102:$M$102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2FF-46B4-93D0-76491723AC8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METU_ALAP_számolás_grafikon!$H$105</c:f>
              <c:strCache>
                <c:ptCount val="1"/>
                <c:pt idx="0">
                  <c:v>ÁTLAG elhelyezkedési hónap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METU_ALAP_számolás_grafikon!$I$101:$M$101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METU_ALAP_számolás_grafikon!$I$105:$M$105</c:f>
              <c:numCache>
                <c:formatCode>General</c:formatCode>
                <c:ptCount val="5"/>
                <c:pt idx="0">
                  <c:v>1.79</c:v>
                </c:pt>
                <c:pt idx="1">
                  <c:v>1.41</c:v>
                </c:pt>
                <c:pt idx="2">
                  <c:v>1.32</c:v>
                </c:pt>
                <c:pt idx="3">
                  <c:v>1.05</c:v>
                </c:pt>
                <c:pt idx="4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FF-46B4-93D0-76491723A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3934736"/>
        <c:axId val="1683933904"/>
      </c:lineChart>
      <c:catAx>
        <c:axId val="139722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97219520"/>
        <c:crosses val="autoZero"/>
        <c:auto val="1"/>
        <c:lblAlgn val="ctr"/>
        <c:lblOffset val="100"/>
        <c:noMultiLvlLbl val="0"/>
      </c:catAx>
      <c:valAx>
        <c:axId val="139721952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97223680"/>
        <c:crosses val="autoZero"/>
        <c:crossBetween val="between"/>
      </c:valAx>
      <c:valAx>
        <c:axId val="1683933904"/>
        <c:scaling>
          <c:orientation val="minMax"/>
          <c:max val="3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83934736"/>
        <c:crosses val="max"/>
        <c:crossBetween val="between"/>
      </c:valAx>
      <c:catAx>
        <c:axId val="168393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39339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TÁRSADALOMTUDOMÁNYOK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849930008748906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METU_ALAP_számolás_grafikon!$AD$103</c:f>
              <c:strCache>
                <c:ptCount val="1"/>
                <c:pt idx="0">
                  <c:v>Végzettek száma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METU_ALAP_számolás_grafikon!$AE$101:$AI$101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METU_ALAP_számolás_grafikon!$AE$103:$AI$103</c:f>
              <c:numCache>
                <c:formatCode>General</c:formatCode>
                <c:ptCount val="5"/>
                <c:pt idx="0">
                  <c:v>274</c:v>
                </c:pt>
                <c:pt idx="1">
                  <c:v>207</c:v>
                </c:pt>
                <c:pt idx="2">
                  <c:v>127</c:v>
                </c:pt>
                <c:pt idx="3">
                  <c:v>121</c:v>
                </c:pt>
                <c:pt idx="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C-4A12-B9FD-C79EE6351A43}"/>
            </c:ext>
          </c:extLst>
        </c:ser>
        <c:ser>
          <c:idx val="2"/>
          <c:order val="2"/>
          <c:tx>
            <c:strRef>
              <c:f>METU_ALAP_számolás_grafikon!$AD$104</c:f>
              <c:strCache>
                <c:ptCount val="1"/>
                <c:pt idx="0">
                  <c:v>Utolsó hónapban dolgozók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METU_ALAP_számolás_grafikon!$AE$101:$AI$101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METU_ALAP_számolás_grafikon!$AE$104:$AI$104</c:f>
              <c:numCache>
                <c:formatCode>0</c:formatCode>
                <c:ptCount val="5"/>
                <c:pt idx="0">
                  <c:v>133.00059999999999</c:v>
                </c:pt>
                <c:pt idx="1">
                  <c:v>103.0056</c:v>
                </c:pt>
                <c:pt idx="2">
                  <c:v>64.996900000000011</c:v>
                </c:pt>
                <c:pt idx="3">
                  <c:v>79.00160000000001</c:v>
                </c:pt>
                <c:pt idx="4">
                  <c:v>80.003100000000003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C-4A12-B9FD-C79EE6351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83938064"/>
        <c:axId val="16839422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METU_ALAP_számolás_grafikon!$AD$102</c15:sqref>
                        </c15:formulaRef>
                      </c:ext>
                    </c:extLst>
                    <c:strCache>
                      <c:ptCount val="1"/>
                      <c:pt idx="0">
                        <c:v>TÁRSADALOMTUDOMÁNYOK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METU_ALAP_számolás_grafikon!$AE$101:$AI$101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METU_ALAP_számolás_grafikon!$AE$102:$AI$102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16C-4A12-B9FD-C79EE6351A4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METU_ALAP_számolás_grafikon!$AD$105</c:f>
              <c:strCache>
                <c:ptCount val="1"/>
                <c:pt idx="0">
                  <c:v>ÁTLAG elhelyezkedési hónap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METU_ALAP_számolás_grafikon!$AE$101:$AI$101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METU_ALAP_számolás_grafikon!$AE$105:$AI$105</c:f>
              <c:numCache>
                <c:formatCode>General</c:formatCode>
                <c:ptCount val="5"/>
                <c:pt idx="0">
                  <c:v>1.58</c:v>
                </c:pt>
                <c:pt idx="1">
                  <c:v>2.21</c:v>
                </c:pt>
                <c:pt idx="2">
                  <c:v>1.56</c:v>
                </c:pt>
                <c:pt idx="3">
                  <c:v>1.02</c:v>
                </c:pt>
                <c:pt idx="4">
                  <c:v>1.71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6C-4A12-B9FD-C79EE6351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6432928"/>
        <c:axId val="1676436672"/>
      </c:lineChart>
      <c:catAx>
        <c:axId val="168393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83942224"/>
        <c:crosses val="autoZero"/>
        <c:auto val="1"/>
        <c:lblAlgn val="ctr"/>
        <c:lblOffset val="100"/>
        <c:noMultiLvlLbl val="0"/>
      </c:catAx>
      <c:valAx>
        <c:axId val="168394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83938064"/>
        <c:crosses val="autoZero"/>
        <c:crossBetween val="between"/>
      </c:valAx>
      <c:valAx>
        <c:axId val="1676436672"/>
        <c:scaling>
          <c:orientation val="minMax"/>
          <c:max val="3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76432928"/>
        <c:crosses val="max"/>
        <c:crossBetween val="between"/>
      </c:valAx>
      <c:catAx>
        <c:axId val="1676432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643667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MŰVÉSZETKÖZVETÍTÉS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0366666666666662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METU_ALAP_számolás_grafikon!$W$103</c:f>
              <c:strCache>
                <c:ptCount val="1"/>
                <c:pt idx="0">
                  <c:v>Végzettek száma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METU_ALAP_számolás_grafikon!$X$101:$AB$101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METU_ALAP_számolás_grafikon!$X$103:$AB$103</c:f>
              <c:numCache>
                <c:formatCode>General</c:formatCode>
                <c:ptCount val="5"/>
                <c:pt idx="0">
                  <c:v>106</c:v>
                </c:pt>
                <c:pt idx="1">
                  <c:v>120</c:v>
                </c:pt>
                <c:pt idx="2">
                  <c:v>79</c:v>
                </c:pt>
                <c:pt idx="3">
                  <c:v>89</c:v>
                </c:pt>
                <c:pt idx="4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3-4638-8DA2-900B09E1AF20}"/>
            </c:ext>
          </c:extLst>
        </c:ser>
        <c:ser>
          <c:idx val="2"/>
          <c:order val="2"/>
          <c:tx>
            <c:strRef>
              <c:f>METU_ALAP_számolás_grafikon!$W$104</c:f>
              <c:strCache>
                <c:ptCount val="1"/>
                <c:pt idx="0">
                  <c:v>Utolsó hónapban dolgozók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METU_ALAP_számolás_grafikon!$X$101:$AB$101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METU_ALAP_számolás_grafikon!$X$104:$AB$104</c:f>
              <c:numCache>
                <c:formatCode>0</c:formatCode>
                <c:ptCount val="5"/>
                <c:pt idx="0">
                  <c:v>32</c:v>
                </c:pt>
                <c:pt idx="1">
                  <c:v>40.001599999999996</c:v>
                </c:pt>
                <c:pt idx="2">
                  <c:v>22.998600000000003</c:v>
                </c:pt>
                <c:pt idx="3">
                  <c:v>26.999599999999997</c:v>
                </c:pt>
                <c:pt idx="4">
                  <c:v>45.999299999999998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3-4638-8DA2-900B09E1A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71905632"/>
        <c:axId val="14719035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METU_ALAP_számolás_grafikon!$W$102</c15:sqref>
                        </c15:formulaRef>
                      </c:ext>
                    </c:extLst>
                    <c:strCache>
                      <c:ptCount val="1"/>
                      <c:pt idx="0">
                        <c:v>MŰVÉSZETKÖZVETÍTÉS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METU_ALAP_számolás_grafikon!$X$101:$AB$101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METU_ALAP_számolás_grafikon!$X$102:$AB$102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D03-4638-8DA2-900B09E1AF20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METU_ALAP_számolás_grafikon!$W$105</c:f>
              <c:strCache>
                <c:ptCount val="1"/>
                <c:pt idx="0">
                  <c:v>ÁTLAG elhelyezkedési hónap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METU_ALAP_számolás_grafikon!$X$101:$AB$101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METU_ALAP_számolás_grafikon!$X$105:$AB$105</c:f>
              <c:numCache>
                <c:formatCode>General</c:formatCode>
                <c:ptCount val="5"/>
                <c:pt idx="0">
                  <c:v>2.57</c:v>
                </c:pt>
                <c:pt idx="1">
                  <c:v>2.33</c:v>
                </c:pt>
                <c:pt idx="2">
                  <c:v>2.4700000000000002</c:v>
                </c:pt>
                <c:pt idx="3">
                  <c:v>2.44</c:v>
                </c:pt>
                <c:pt idx="4">
                  <c:v>1.65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03-4638-8DA2-900B09E1A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7766880"/>
        <c:axId val="1469933152"/>
      </c:lineChart>
      <c:catAx>
        <c:axId val="147190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71903552"/>
        <c:crosses val="autoZero"/>
        <c:auto val="1"/>
        <c:lblAlgn val="ctr"/>
        <c:lblOffset val="100"/>
        <c:noMultiLvlLbl val="0"/>
      </c:catAx>
      <c:valAx>
        <c:axId val="1471903552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71905632"/>
        <c:crosses val="autoZero"/>
        <c:crossBetween val="between"/>
      </c:valAx>
      <c:valAx>
        <c:axId val="14699331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87766880"/>
        <c:crosses val="max"/>
        <c:crossBetween val="between"/>
      </c:valAx>
      <c:catAx>
        <c:axId val="138776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993315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MŰVÉSZET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5274582239720034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METU_ALAP_számolás_grafikon!$P$103</c:f>
              <c:strCache>
                <c:ptCount val="1"/>
                <c:pt idx="0">
                  <c:v>Végzettek száma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METU_ALAP_számolás_grafikon!$Q$101:$U$101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METU_ALAP_számolás_grafikon!$Q$103:$U$103</c:f>
              <c:numCache>
                <c:formatCode>General</c:formatCode>
                <c:ptCount val="5"/>
                <c:pt idx="0">
                  <c:v>75</c:v>
                </c:pt>
                <c:pt idx="1">
                  <c:v>148</c:v>
                </c:pt>
                <c:pt idx="2">
                  <c:v>91</c:v>
                </c:pt>
                <c:pt idx="3">
                  <c:v>130</c:v>
                </c:pt>
                <c:pt idx="4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4-4896-885A-9BE90FF7C20E}"/>
            </c:ext>
          </c:extLst>
        </c:ser>
        <c:ser>
          <c:idx val="2"/>
          <c:order val="2"/>
          <c:tx>
            <c:strRef>
              <c:f>METU_ALAP_számolás_grafikon!$P$104</c:f>
              <c:strCache>
                <c:ptCount val="1"/>
                <c:pt idx="0">
                  <c:v>Utolsó hónapban dolgozók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METU_ALAP_számolás_grafikon!$Q$101:$U$101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METU_ALAP_számolás_grafikon!$Q$104:$U$104</c:f>
              <c:numCache>
                <c:formatCode>0</c:formatCode>
                <c:ptCount val="5"/>
                <c:pt idx="0">
                  <c:v>16.9999</c:v>
                </c:pt>
                <c:pt idx="1">
                  <c:v>43.000100000000003</c:v>
                </c:pt>
                <c:pt idx="2">
                  <c:v>32.999499999999998</c:v>
                </c:pt>
                <c:pt idx="3">
                  <c:v>45.000599999999999</c:v>
                </c:pt>
                <c:pt idx="4">
                  <c:v>49.999200000000002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4-4896-885A-9BE90FF7C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97224512"/>
        <c:axId val="13972216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METU_ALAP_számolás_grafikon!$P$102</c15:sqref>
                        </c15:formulaRef>
                      </c:ext>
                    </c:extLst>
                    <c:strCache>
                      <c:ptCount val="1"/>
                      <c:pt idx="0">
                        <c:v>MŰVÉSZET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METU_ALAP_számolás_grafikon!$Q$101:$U$101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METU_ALAP_számolás_grafikon!$Q$102:$U$102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1B4-4896-885A-9BE90FF7C20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METU_ALAP_számolás_grafikon!$P$105</c:f>
              <c:strCache>
                <c:ptCount val="1"/>
                <c:pt idx="0">
                  <c:v>ÁTLAG elhelyezkedési hónap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METU_ALAP_számolás_grafikon!$Q$101:$U$101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METU_ALAP_számolás_grafikon!$Q$105:$U$105</c:f>
              <c:numCache>
                <c:formatCode>General</c:formatCode>
                <c:ptCount val="5"/>
                <c:pt idx="0">
                  <c:v>2.63</c:v>
                </c:pt>
                <c:pt idx="1">
                  <c:v>3</c:v>
                </c:pt>
                <c:pt idx="2">
                  <c:v>2.2599999999999998</c:v>
                </c:pt>
                <c:pt idx="3">
                  <c:v>2.5299999999999998</c:v>
                </c:pt>
                <c:pt idx="4">
                  <c:v>1.67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B4-4896-885A-9BE90FF7C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6721872"/>
        <c:axId val="1471912288"/>
      </c:lineChart>
      <c:catAx>
        <c:axId val="139722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97221600"/>
        <c:crosses val="autoZero"/>
        <c:auto val="1"/>
        <c:lblAlgn val="ctr"/>
        <c:lblOffset val="100"/>
        <c:noMultiLvlLbl val="0"/>
      </c:catAx>
      <c:valAx>
        <c:axId val="13972216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97224512"/>
        <c:crosses val="autoZero"/>
        <c:crossBetween val="between"/>
      </c:valAx>
      <c:valAx>
        <c:axId val="1471912288"/>
        <c:scaling>
          <c:orientation val="minMax"/>
          <c:max val="3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6721872"/>
        <c:crosses val="max"/>
        <c:crossBetween val="between"/>
      </c:valAx>
      <c:catAx>
        <c:axId val="1236721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19122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i="0" cap="all" baseline="0" dirty="0" smtClean="0">
                <a:effectLst/>
              </a:rPr>
              <a:t>METU</a:t>
            </a:r>
            <a:endParaRPr lang="hu-HU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MUNKA_TANULÁS!$A$5</c:f>
              <c:strCache>
                <c:ptCount val="1"/>
                <c:pt idx="0">
                  <c:v>Utolsó hónapban dolgozók aránya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1B-47F3-A4C5-B66BB0698E0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1B-47F3-A4C5-B66BB0698E0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1B-47F3-A4C5-B66BB0698E0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1B-47F3-A4C5-B66BB0698E09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81B-47F3-A4C5-B66BB0698E0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FD6077-43A1-4B92-9BD2-C013D285365D}" type="CELLRANGE">
                      <a:rPr lang="hu-HU"/>
                      <a:pPr>
                        <a:defRPr/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D43B6731-7476-4952-805C-69683D83AD3A}" type="CATEGORYNAME">
                      <a:rPr lang="hu-HU" baseline="0"/>
                      <a:pPr>
                        <a:defRPr/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391330F3-B228-465C-A534-A5EDB437F8E4}" type="VALUE">
                      <a:rPr lang="hu-HU" baseline="0"/>
                      <a:pPr>
                        <a:defRPr/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81B-47F3-A4C5-B66BB0698E0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F1561F-DF28-466E-94B3-4A397E74303A}" type="CELLRANGE">
                      <a:rPr lang="hu-HU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FF7321A2-2D79-4810-926E-671FEE50ACA1}" type="CATEGORYNAM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45269184-C655-4912-A3B3-BDC41F3442B2}" type="VALU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81B-47F3-A4C5-B66BB0698E0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B8D5DF-33D8-44E8-ADA2-F94A7742AD42}" type="CELLRANGE">
                      <a:rPr lang="hu-HU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9643DD18-232A-4C1D-84DA-157E195EAF3E}" type="CATEGORYNAM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E9D39921-C926-42FB-9ADF-D658058EEE75}" type="VALU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81B-47F3-A4C5-B66BB0698E0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5F7875-355A-46A4-9D02-95CF04436085}" type="CELLRANGE">
                      <a:rPr lang="hu-HU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A9051DD7-E093-46E4-83BA-7CE53BD1F338}" type="CATEGORYNAM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76F3CD7E-4C90-48AD-BC46-B375627DA025}" type="VALU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81B-47F3-A4C5-B66BB0698E09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5E9296-7613-4060-A21E-55F6BE7E1257}" type="CELLRANGE">
                      <a:rPr lang="hu-HU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98338E3C-AC24-4CD7-85B3-23A544E8C5D4}" type="CATEGORYNAM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7CFBEF8D-27CD-4EFC-B6A7-559329F3D894}" type="VALU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81B-47F3-A4C5-B66BB0698E0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MUNKA_TANULÁS!$B$2:$F$3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MUNKA_TANULÁS!$B$5:$F$5</c:f>
              <c:numCache>
                <c:formatCode>0.00%</c:formatCode>
                <c:ptCount val="5"/>
                <c:pt idx="0">
                  <c:v>0.65139999999999998</c:v>
                </c:pt>
                <c:pt idx="1">
                  <c:v>0.67200000000000004</c:v>
                </c:pt>
                <c:pt idx="2">
                  <c:v>0.6502</c:v>
                </c:pt>
                <c:pt idx="3">
                  <c:v>0.59199999999999997</c:v>
                </c:pt>
                <c:pt idx="4">
                  <c:v>0.60799999999999998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MUNKA_TANULÁS!$B$4:$F$4</c15:f>
                <c15:dlblRangeCache>
                  <c:ptCount val="5"/>
                  <c:pt idx="0">
                    <c:v>109</c:v>
                  </c:pt>
                  <c:pt idx="1">
                    <c:v>125</c:v>
                  </c:pt>
                  <c:pt idx="2">
                    <c:v>203</c:v>
                  </c:pt>
                  <c:pt idx="3">
                    <c:v>174</c:v>
                  </c:pt>
                  <c:pt idx="4">
                    <c:v>176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A81B-47F3-A4C5-B66BB0698E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Diagramcím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MUNKA_TANULÁS!$A$78</c:f>
              <c:strCache>
                <c:ptCount val="1"/>
                <c:pt idx="0">
                  <c:v>Utolsó hónapban dolgozók aránya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D9-4358-B337-0E19A47A06EE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4D9-4358-B337-0E19A47A06E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4D9-4358-B337-0E19A47A06EE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4D9-4358-B337-0E19A47A06EE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4D9-4358-B337-0E19A47A06E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374A45-11E6-4682-B33B-27FD057E028B}" type="CELLRANGE">
                      <a:rPr lang="hu-HU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4851E500-FDEC-4812-BF49-436ED1EF452F}" type="CATEGORYNAME">
                      <a:rPr lang="hu-HU" baseline="0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3867979F-9261-43BB-8658-7B7A57B62F5B}" type="VALUE">
                      <a:rPr lang="hu-HU" baseline="0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4D9-4358-B337-0E19A47A06E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530D90-EE77-4A87-A19F-18D842F8F5F3}" type="CELLRANGE">
                      <a:rPr lang="hu-HU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62BBAB57-23F9-401E-B9BD-2771CF93D71F}" type="CATEGORYNAME">
                      <a:rPr lang="hu-HU" baseline="0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A4A4107B-6998-46FB-8F8E-8815EFF5DCE4}" type="VALUE">
                      <a:rPr lang="hu-HU" baseline="0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4D9-4358-B337-0E19A47A06E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1A8631-B7EF-4F5D-B1BD-547488063859}" type="CELLRANGE">
                      <a:rPr lang="hu-HU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7E06E0E1-3751-432E-9377-5C97387CDC97}" type="CATEGORYNAME">
                      <a:rPr lang="hu-HU" baseline="0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51AFA978-0E4E-44CC-B6A0-FBA51DB1F28B}" type="VALUE">
                      <a:rPr lang="hu-HU" baseline="0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4D9-4358-B337-0E19A47A06E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F448BC8-5A53-4981-89BD-1341CD48255B}" type="CELLRANGE">
                      <a:rPr lang="hu-HU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2DC16EDB-101A-45E2-9ED9-79E0397FD949}" type="CATEGORYNAME">
                      <a:rPr lang="hu-HU" baseline="0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4FE5E31E-4865-4B6C-8DA4-4D2186239D40}" type="VALUE">
                      <a:rPr lang="hu-HU" baseline="0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4D9-4358-B337-0E19A47A06EE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F97A7F-2F67-463B-8E1C-B51730223D7E}" type="CELLRANGE">
                      <a:rPr lang="hu-HU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167FF4D1-6259-44C1-8337-ABD2EB23F5F8}" type="CATEGORYNAME">
                      <a:rPr lang="hu-HU" baseline="0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3618DF88-835F-46AA-A90F-6B65992BCD1C}" type="VALUE">
                      <a:rPr lang="hu-HU" baseline="0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4D9-4358-B337-0E19A47A06E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MUNKA_TANULÁS!$B$76:$F$76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MUNKA_TANULÁS!$B$78:$F$78</c:f>
              <c:numCache>
                <c:formatCode>0.00%</c:formatCode>
                <c:ptCount val="5"/>
                <c:pt idx="0">
                  <c:v>0.61150000000000004</c:v>
                </c:pt>
                <c:pt idx="1">
                  <c:v>0.65029999999999999</c:v>
                </c:pt>
                <c:pt idx="2">
                  <c:v>0.66779999999999995</c:v>
                </c:pt>
                <c:pt idx="3">
                  <c:v>0.67359999999999998</c:v>
                </c:pt>
                <c:pt idx="4">
                  <c:v>0.68799999999999994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MUNKA_TANULÁS!$B$77:$F$77</c15:f>
                <c15:dlblRangeCache>
                  <c:ptCount val="5"/>
                  <c:pt idx="0">
                    <c:v>4502</c:v>
                  </c:pt>
                  <c:pt idx="1">
                    <c:v>4286</c:v>
                  </c:pt>
                  <c:pt idx="2">
                    <c:v>4305</c:v>
                  </c:pt>
                  <c:pt idx="3">
                    <c:v>4531</c:v>
                  </c:pt>
                  <c:pt idx="4">
                    <c:v>3975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34D9-4358-B337-0E19A47A06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i="0" cap="all" baseline="0" dirty="0" smtClean="0">
                <a:effectLst/>
              </a:rPr>
              <a:t>GAZDASÁGTUDOMÁNYOK</a:t>
            </a:r>
            <a:endParaRPr lang="hu-HU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MUNKA_TANULÁS!$A$22</c:f>
              <c:strCache>
                <c:ptCount val="1"/>
                <c:pt idx="0">
                  <c:v>Utolsó hónapban dolgozók aránya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C48F-4709-80C8-C88CBCE376E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C48F-4709-80C8-C88CBCE376E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C48F-4709-80C8-C88CBCE376E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C48F-4709-80C8-C88CBCE376E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C48F-4709-80C8-C88CBCE376E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48F-4709-80C8-C88CBCE376E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48F-4709-80C8-C88CBCE376E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C48F-4709-80C8-C88CBCE376E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C48F-4709-80C8-C88CBCE376E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C48F-4709-80C8-C88CBCE376E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MUNKA_TANULÁS!$B$19:$F$20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MUNKA_TANULÁS!$B$22:$F$22</c:f>
              <c:numCache>
                <c:formatCode>0.00%</c:formatCode>
                <c:ptCount val="5"/>
                <c:pt idx="0">
                  <c:v>0.82</c:v>
                </c:pt>
                <c:pt idx="1">
                  <c:v>0.9</c:v>
                </c:pt>
                <c:pt idx="2">
                  <c:v>0.9355</c:v>
                </c:pt>
                <c:pt idx="3">
                  <c:v>0.92100000000000004</c:v>
                </c:pt>
                <c:pt idx="4">
                  <c:v>0.94440000000000002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48F-4709-80C8-C88CBCE376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FEOR és ÁTLAGBÉR</a:t>
            </a:r>
          </a:p>
          <a:p>
            <a:pPr>
              <a:defRPr/>
            </a:pPr>
            <a:r>
              <a:rPr lang="hu-H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ORSZÁGOS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6125381161005358"/>
          <c:y val="2.2353443442568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FEOR_BÉR!$B$18</c:f>
              <c:strCache>
                <c:ptCount val="1"/>
                <c:pt idx="0">
                  <c:v>Átlag bér eFt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FEOR_BÉR!$C$14:$G$15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FEOR_BÉR!$C$18:$G$18</c:f>
              <c:numCache>
                <c:formatCode>General</c:formatCode>
                <c:ptCount val="5"/>
                <c:pt idx="0">
                  <c:v>344</c:v>
                </c:pt>
                <c:pt idx="1">
                  <c:v>317</c:v>
                </c:pt>
                <c:pt idx="2">
                  <c:v>294</c:v>
                </c:pt>
                <c:pt idx="3">
                  <c:v>265</c:v>
                </c:pt>
                <c:pt idx="4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F-4DDE-B1C4-D39A0BB9D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1600160"/>
        <c:axId val="21415989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FEOR_BÉR!$B$16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FEOR_BÉR!$C$14:$G$15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FEOR_BÉR!$C$16:$G$16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699</c:v>
                      </c:pt>
                      <c:pt idx="1">
                        <c:v>756</c:v>
                      </c:pt>
                      <c:pt idx="2">
                        <c:v>663</c:v>
                      </c:pt>
                      <c:pt idx="3">
                        <c:v>706</c:v>
                      </c:pt>
                      <c:pt idx="4">
                        <c:v>671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ECF-4DDE-B1C4-D39A0BB9DC20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FEOR_BÉR!$B$17</c:f>
              <c:strCache>
                <c:ptCount val="1"/>
                <c:pt idx="0">
                  <c:v>Felsőfokú FEOR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FEOR_BÉR!$C$14:$G$15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FEOR_BÉR!$C$17:$G$17</c:f>
              <c:numCache>
                <c:formatCode>0.00%</c:formatCode>
                <c:ptCount val="5"/>
                <c:pt idx="0">
                  <c:v>0.85270000000000001</c:v>
                </c:pt>
                <c:pt idx="1">
                  <c:v>0.86129999999999995</c:v>
                </c:pt>
                <c:pt idx="2">
                  <c:v>0.79590000000000005</c:v>
                </c:pt>
                <c:pt idx="3">
                  <c:v>0.76729999999999998</c:v>
                </c:pt>
                <c:pt idx="4">
                  <c:v>0.69769999999999999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CF-4DDE-B1C4-D39A0BB9D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108128"/>
        <c:axId val="2141599328"/>
      </c:lineChart>
      <c:catAx>
        <c:axId val="21416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41598912"/>
        <c:crosses val="autoZero"/>
        <c:auto val="1"/>
        <c:lblAlgn val="ctr"/>
        <c:lblOffset val="100"/>
        <c:noMultiLvlLbl val="0"/>
      </c:catAx>
      <c:valAx>
        <c:axId val="2141598912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41600160"/>
        <c:crosses val="autoZero"/>
        <c:crossBetween val="between"/>
      </c:valAx>
      <c:valAx>
        <c:axId val="2141599328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5108128"/>
        <c:crosses val="max"/>
        <c:crossBetween val="between"/>
      </c:valAx>
      <c:catAx>
        <c:axId val="345108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15993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i="0" cap="all" baseline="0" dirty="0" smtClean="0">
                <a:effectLst/>
              </a:rPr>
              <a:t>TÁRSADALOMTUDOMÁNYOK</a:t>
            </a:r>
            <a:endParaRPr lang="hu-HU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MUNKA_TANULÁS!$A$65</c:f>
              <c:strCache>
                <c:ptCount val="1"/>
                <c:pt idx="0">
                  <c:v>Utolsó hónapban dolgozók aránya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85-40BE-8319-4D940C9C785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85-40BE-8319-4D940C9C785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85-40BE-8319-4D940C9C785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B85-40BE-8319-4D940C9C785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B85-40BE-8319-4D940C9C785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2C81BC-6F72-425C-970F-E977CBFA5AC4}" type="CELLRANGE">
                      <a:rPr lang="hu-HU"/>
                      <a:pPr>
                        <a:defRPr/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649D1406-8478-4DDD-9D23-EED613D6DFF8}" type="CATEGORYNAME">
                      <a:rPr lang="hu-HU" baseline="0"/>
                      <a:pPr>
                        <a:defRPr/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963843B7-E1FF-4B72-BBAA-864977495F79}" type="VALUE">
                      <a:rPr lang="hu-HU" baseline="0"/>
                      <a:pPr>
                        <a:defRPr/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B85-40BE-8319-4D940C9C785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4F7FBC-F4EE-4D14-BD31-42D757317EB0}" type="CELLRANGE">
                      <a:rPr lang="hu-HU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77505488-828A-4438-A718-2E757C233C00}" type="CATEGORYNAM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3A08DC59-E574-4C65-9FDD-672C53717557}" type="VALU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B85-40BE-8319-4D940C9C785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4B7FF0-A4AB-47D1-897C-6ACB4C3BCA11}" type="CELLRANGE">
                      <a:rPr lang="hu-HU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6BD5A61D-D393-4261-AD51-C72D59424812}" type="CATEGORYNAM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51FE5946-9D8B-472C-BC12-BF213756E2AB}" type="VALU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B85-40BE-8319-4D940C9C785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4123DE-8C5A-4E76-A42B-B0048004B582}" type="CELLRANGE">
                      <a:rPr lang="hu-HU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BF6CED26-C2AA-4806-BFA5-0E533C5B555B}" type="CATEGORYNAM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971EC14E-054B-404C-89EF-A26A056C5015}" type="VALU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B85-40BE-8319-4D940C9C785E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7E2C6BB-2D22-4D68-9615-C68ECD3F6451}" type="CELLRANGE">
                      <a:rPr lang="hu-HU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B6837BB3-088B-49F5-B310-2EBBB4C4DC23}" type="CATEGORYNAM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9E3F4E85-5A77-4607-BBA2-88AFEB6D2918}" type="VALU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B85-40BE-8319-4D940C9C785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MUNKA_TANULÁS!$B$62:$F$63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MUNKA_TANULÁS!$B$65:$F$65</c:f>
              <c:numCache>
                <c:formatCode>0.00%</c:formatCode>
                <c:ptCount val="5"/>
                <c:pt idx="0">
                  <c:v>0.59519999999999995</c:v>
                </c:pt>
                <c:pt idx="1">
                  <c:v>0.62790000000000001</c:v>
                </c:pt>
                <c:pt idx="2">
                  <c:v>0.67269999999999996</c:v>
                </c:pt>
                <c:pt idx="3">
                  <c:v>0.71109999999999995</c:v>
                </c:pt>
                <c:pt idx="4">
                  <c:v>0.63829999999999998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MUNKA_TANULÁS!$B$64:$F$64</c15:f>
                <c15:dlblRangeCache>
                  <c:ptCount val="5"/>
                  <c:pt idx="0">
                    <c:v>42</c:v>
                  </c:pt>
                  <c:pt idx="1">
                    <c:v>43</c:v>
                  </c:pt>
                  <c:pt idx="2">
                    <c:v>55</c:v>
                  </c:pt>
                  <c:pt idx="3">
                    <c:v>45</c:v>
                  </c:pt>
                  <c:pt idx="4">
                    <c:v>47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1B85-40BE-8319-4D940C9C78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i="0" cap="all" baseline="0" dirty="0" smtClean="0">
                <a:effectLst/>
              </a:rPr>
              <a:t>MŰVÉSZET</a:t>
            </a:r>
            <a:endParaRPr lang="hu-HU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MUNKA_TANULÁS!$A$43</c:f>
              <c:strCache>
                <c:ptCount val="1"/>
                <c:pt idx="0">
                  <c:v>Utolsó hónapban dolgozók aránya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8C-41FA-BF0D-DDAE29E7111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8C-41FA-BF0D-DDAE29E7111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08C-41FA-BF0D-DDAE29E7111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08C-41FA-BF0D-DDAE29E71117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08C-41FA-BF0D-DDAE29E7111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4F68FB-BF39-4514-9C6D-888ED1FF44BB}" type="CELLRANGE">
                      <a:rPr lang="hu-HU"/>
                      <a:pPr>
                        <a:defRPr/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10738E2F-E8A6-4936-838A-8F3220F41627}" type="CATEGORYNAME">
                      <a:rPr lang="hu-HU" baseline="0"/>
                      <a:pPr>
                        <a:defRPr/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84E6D0F7-FDDA-45C9-957F-9506CA1FD785}" type="VALUE">
                      <a:rPr lang="hu-HU" baseline="0"/>
                      <a:pPr>
                        <a:defRPr/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08C-41FA-BF0D-DDAE29E7111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B2F973-C384-43A3-B39B-C7942E68B26B}" type="CELLRANGE">
                      <a:rPr lang="hu-HU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A5459FC5-D038-4AA9-8F14-1F3582CFCE37}" type="CATEGORYNAM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3456D875-281D-421E-B932-183720CE0859}" type="VALU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08C-41FA-BF0D-DDAE29E7111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E33B9B-2BAA-44B2-98AA-59BB57571866}" type="CELLRANGE">
                      <a:rPr lang="hu-HU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6356895F-668A-4075-B7DA-A7CACB0E4E6C}" type="CATEGORYNAM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23F93A7D-0459-439F-A9DF-A47DFA00609C}" type="VALU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08C-41FA-BF0D-DDAE29E7111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86D063-5C88-4776-8004-6CAD27F808A6}" type="CELLRANGE">
                      <a:rPr lang="hu-HU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CF826864-AAE0-4174-938C-D67514C551B2}" type="CATEGORYNAM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E7BE1775-6560-4F1A-9241-EF9CC2DE8F8A}" type="VALU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08C-41FA-BF0D-DDAE29E71117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CFB202-015A-4566-A03C-2FCA8B3338DD}" type="CELLRANGE">
                      <a:rPr lang="hu-HU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[CELLATARTOMÁNY]</a:t>
                    </a:fld>
                    <a:r>
                      <a:rPr lang="hu-HU" baseline="0"/>
                      <a:t>; </a:t>
                    </a:r>
                    <a:fld id="{85DF4646-6ED9-4420-8FEC-EDFEC24F607A}" type="CATEGORYNAM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[KATEGÓRIA NEVE]</a:t>
                    </a:fld>
                    <a:r>
                      <a:rPr lang="hu-HU" baseline="0"/>
                      <a:t>; </a:t>
                    </a:r>
                    <a:fld id="{A07E3329-5DAB-4B18-B665-4CEEE696ABBC}" type="VALUE">
                      <a:rPr lang="hu-HU" baseline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[ÉRTÉK]</a:t>
                    </a:fld>
                    <a:endParaRPr lang="hu-H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08C-41FA-BF0D-DDAE29E7111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MUNKA_TANULÁS!$B$40:$F$41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MUNKA_TANULÁS!$B$43:$F$43</c:f>
              <c:numCache>
                <c:formatCode>0.00%</c:formatCode>
                <c:ptCount val="5"/>
                <c:pt idx="0">
                  <c:v>0.29409999999999997</c:v>
                </c:pt>
                <c:pt idx="1">
                  <c:v>0.375</c:v>
                </c:pt>
                <c:pt idx="2">
                  <c:v>0.43020000000000003</c:v>
                </c:pt>
                <c:pt idx="3">
                  <c:v>0.39560000000000001</c:v>
                </c:pt>
                <c:pt idx="4">
                  <c:v>0.46239999999999998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MUNKA_TANULÁS!$B$51:$F$51</c15:f>
                <c15:dlblRangeCache>
                  <c:ptCount val="5"/>
                  <c:pt idx="0">
                    <c:v>17</c:v>
                  </c:pt>
                  <c:pt idx="1">
                    <c:v>32</c:v>
                  </c:pt>
                  <c:pt idx="2">
                    <c:v>86</c:v>
                  </c:pt>
                  <c:pt idx="3">
                    <c:v>91</c:v>
                  </c:pt>
                  <c:pt idx="4">
                    <c:v>93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008C-41FA-BF0D-DDAE29E711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ORSZÁGOS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53315266841644793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ORSZ_MESTER_számolás_grafikonok!$Z$86</c:f>
              <c:strCache>
                <c:ptCount val="1"/>
                <c:pt idx="0">
                  <c:v>Végzettek száma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ORSZ_MESTER_számolás_grafikonok!$AA$84:$AE$84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ORSZ_MESTER_számolás_grafikonok!$AA$86:$AE$86</c:f>
              <c:numCache>
                <c:formatCode>General</c:formatCode>
                <c:ptCount val="5"/>
                <c:pt idx="0">
                  <c:v>4502</c:v>
                </c:pt>
                <c:pt idx="1">
                  <c:v>4286</c:v>
                </c:pt>
                <c:pt idx="2">
                  <c:v>4305</c:v>
                </c:pt>
                <c:pt idx="3">
                  <c:v>4531</c:v>
                </c:pt>
                <c:pt idx="4">
                  <c:v>3975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D-4139-ADDE-3C2101650BA5}"/>
            </c:ext>
          </c:extLst>
        </c:ser>
        <c:ser>
          <c:idx val="2"/>
          <c:order val="2"/>
          <c:tx>
            <c:strRef>
              <c:f>ORSZ_MESTER_számolás_grafikonok!$Z$87</c:f>
              <c:strCache>
                <c:ptCount val="1"/>
                <c:pt idx="0">
                  <c:v>Utolsó hónapban dolgozók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ORSZ_MESTER_számolás_grafikonok!$AA$84:$AE$84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ORSZ_MESTER_számolás_grafikonok!$AA$87:$AE$87</c:f>
              <c:numCache>
                <c:formatCode>0</c:formatCode>
                <c:ptCount val="5"/>
                <c:pt idx="0">
                  <c:v>2753.01</c:v>
                </c:pt>
                <c:pt idx="1">
                  <c:v>2787</c:v>
                </c:pt>
                <c:pt idx="2">
                  <c:v>2875.04</c:v>
                </c:pt>
                <c:pt idx="3">
                  <c:v>3052.0299999999997</c:v>
                </c:pt>
                <c:pt idx="4">
                  <c:v>2734.9800000000005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ED-4139-ADDE-3C2101650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69933984"/>
        <c:axId val="14699352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ORSZ_MESTER_számolás_grafikonok!$Z$85</c15:sqref>
                        </c15:formulaRef>
                      </c:ext>
                    </c:extLst>
                    <c:strCache>
                      <c:ptCount val="1"/>
                      <c:pt idx="0">
                        <c:v>ORSZÁGOS SZUMMA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ORSZ_MESTER_számolás_grafikonok!$AA$84:$AE$84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ORSZ_MESTER_számolás_grafikonok!$AA$85:$AE$85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4ED-4139-ADDE-3C2101650BA5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ORSZ_MESTER_számolás_grafikonok!$Z$88</c:f>
              <c:strCache>
                <c:ptCount val="1"/>
                <c:pt idx="0">
                  <c:v>ÁTLAG elhelyezkedési hónap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ORSZ_MESTER_számolás_grafikonok!$AA$84:$AE$84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ORSZ_MESTER_számolás_grafikonok!$AA$88:$AE$88</c:f>
              <c:numCache>
                <c:formatCode>General</c:formatCode>
                <c:ptCount val="5"/>
                <c:pt idx="0">
                  <c:v>1.34</c:v>
                </c:pt>
                <c:pt idx="1">
                  <c:v>1.1299999999999999</c:v>
                </c:pt>
                <c:pt idx="2">
                  <c:v>1.04</c:v>
                </c:pt>
                <c:pt idx="3">
                  <c:v>1.01</c:v>
                </c:pt>
                <c:pt idx="4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ED-4139-ADDE-3C2101650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3931408"/>
        <c:axId val="1683939728"/>
      </c:lineChart>
      <c:catAx>
        <c:axId val="146993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9935232"/>
        <c:crosses val="autoZero"/>
        <c:auto val="1"/>
        <c:lblAlgn val="ctr"/>
        <c:lblOffset val="100"/>
        <c:noMultiLvlLbl val="0"/>
      </c:catAx>
      <c:valAx>
        <c:axId val="146993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9933984"/>
        <c:crosses val="autoZero"/>
        <c:crossBetween val="between"/>
      </c:valAx>
      <c:valAx>
        <c:axId val="1683939728"/>
        <c:scaling>
          <c:orientation val="minMax"/>
          <c:max val="3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83931408"/>
        <c:crosses val="max"/>
        <c:crossBetween val="between"/>
      </c:valAx>
      <c:catAx>
        <c:axId val="1683931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39397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 smtClean="0">
                <a:effectLst/>
              </a:rPr>
              <a:t>METU</a:t>
            </a:r>
            <a:endParaRPr lang="hu-HU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METU_MESTER_számolás_grafikon!$A$126</c:f>
              <c:strCache>
                <c:ptCount val="1"/>
                <c:pt idx="0">
                  <c:v>Végzettek száma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METU_MESTER_számolás_grafikon!$B$124:$F$124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METU_MESTER_számolás_grafikon!$B$126:$F$126</c:f>
              <c:numCache>
                <c:formatCode>General</c:formatCode>
                <c:ptCount val="5"/>
                <c:pt idx="0">
                  <c:v>109</c:v>
                </c:pt>
                <c:pt idx="1">
                  <c:v>125</c:v>
                </c:pt>
                <c:pt idx="2">
                  <c:v>203</c:v>
                </c:pt>
                <c:pt idx="3">
                  <c:v>174</c:v>
                </c:pt>
                <c:pt idx="4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DB-4AE6-986D-26044BD596E7}"/>
            </c:ext>
          </c:extLst>
        </c:ser>
        <c:ser>
          <c:idx val="2"/>
          <c:order val="2"/>
          <c:tx>
            <c:strRef>
              <c:f>METU_MESTER_számolás_grafikon!$A$127</c:f>
              <c:strCache>
                <c:ptCount val="1"/>
                <c:pt idx="0">
                  <c:v>Utolsó hónapban dolgozók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METU_MESTER_számolás_grafikon!$B$124:$F$124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METU_MESTER_számolás_grafikon!$B$127:$F$127</c:f>
              <c:numCache>
                <c:formatCode>0</c:formatCode>
                <c:ptCount val="5"/>
                <c:pt idx="0">
                  <c:v>70.998699999999999</c:v>
                </c:pt>
                <c:pt idx="1">
                  <c:v>84.000699999999995</c:v>
                </c:pt>
                <c:pt idx="2">
                  <c:v>131.99860000000001</c:v>
                </c:pt>
                <c:pt idx="3">
                  <c:v>102.9996</c:v>
                </c:pt>
                <c:pt idx="4">
                  <c:v>106.9999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DB-4AE6-986D-26044BD59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83943472"/>
        <c:axId val="1683952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METU_MESTER_számolás_grafikon!$A$125</c15:sqref>
                        </c15:formulaRef>
                      </c:ext>
                    </c:extLst>
                    <c:strCache>
                      <c:ptCount val="1"/>
                      <c:pt idx="0">
                        <c:v>METU SZUMMA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METU_MESTER_számolás_grafikon!$B$124:$F$124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METU_MESTER_számolás_grafikon!$B$125:$F$125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4DB-4AE6-986D-26044BD596E7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METU_MESTER_számolás_grafikon!$A$128</c:f>
              <c:strCache>
                <c:ptCount val="1"/>
                <c:pt idx="0">
                  <c:v>ÁTLAG elhelyezkedési hónap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METU_MESTER_számolás_grafikon!$B$124:$F$124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METU_MESTER_számolás_grafikon!$B$128:$F$128</c:f>
              <c:numCache>
                <c:formatCode>General</c:formatCode>
                <c:ptCount val="5"/>
                <c:pt idx="0">
                  <c:v>1.58</c:v>
                </c:pt>
                <c:pt idx="1">
                  <c:v>0.85</c:v>
                </c:pt>
                <c:pt idx="2">
                  <c:v>1.3</c:v>
                </c:pt>
                <c:pt idx="3">
                  <c:v>1.29</c:v>
                </c:pt>
                <c:pt idx="4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DB-4AE6-986D-26044BD59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008944"/>
        <c:axId val="1389994608"/>
      </c:lineChart>
      <c:catAx>
        <c:axId val="168394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83952208"/>
        <c:crosses val="autoZero"/>
        <c:auto val="1"/>
        <c:lblAlgn val="ctr"/>
        <c:lblOffset val="100"/>
        <c:noMultiLvlLbl val="0"/>
      </c:catAx>
      <c:valAx>
        <c:axId val="1683952208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83943472"/>
        <c:crosses val="autoZero"/>
        <c:crossBetween val="between"/>
      </c:valAx>
      <c:valAx>
        <c:axId val="1389994608"/>
        <c:scaling>
          <c:orientation val="minMax"/>
          <c:max val="3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9008944"/>
        <c:crosses val="max"/>
        <c:crossBetween val="between"/>
      </c:valAx>
      <c:catAx>
        <c:axId val="1469008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99946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GAZDASÁGTUDOMÁNYOK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489096675415573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METU_MESTER_számolás_grafikon!$H$126</c:f>
              <c:strCache>
                <c:ptCount val="1"/>
                <c:pt idx="0">
                  <c:v>Végzettek száma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METU_MESTER_számolás_grafikon!$I$124:$M$124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METU_MESTER_számolás_grafikon!$I$126:$M$126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62</c:v>
                </c:pt>
                <c:pt idx="3">
                  <c:v>38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2-4568-909A-B4536FEE7ACD}"/>
            </c:ext>
          </c:extLst>
        </c:ser>
        <c:ser>
          <c:idx val="2"/>
          <c:order val="2"/>
          <c:tx>
            <c:strRef>
              <c:f>METU_MESTER_számolás_grafikon!$H$127</c:f>
              <c:strCache>
                <c:ptCount val="1"/>
                <c:pt idx="0">
                  <c:v>Utolsó hónapban dolgozók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METU_MESTER_számolás_grafikon!$I$124:$M$124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METU_MESTER_számolás_grafikon!$I$127:$M$127</c:f>
              <c:numCache>
                <c:formatCode>0</c:formatCode>
                <c:ptCount val="5"/>
                <c:pt idx="0">
                  <c:v>40.9998</c:v>
                </c:pt>
                <c:pt idx="1">
                  <c:v>45.001100000000001</c:v>
                </c:pt>
                <c:pt idx="2">
                  <c:v>57.998400000000004</c:v>
                </c:pt>
                <c:pt idx="3">
                  <c:v>34.998600000000003</c:v>
                </c:pt>
                <c:pt idx="4">
                  <c:v>33.998400000000004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E2-4568-909A-B4536FEE7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83943472"/>
        <c:axId val="1683952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METU_MESTER_számolás_grafikon!$H$125</c15:sqref>
                        </c15:formulaRef>
                      </c:ext>
                    </c:extLst>
                    <c:strCache>
                      <c:ptCount val="1"/>
                      <c:pt idx="0">
                        <c:v>GAZDASÁGTUDOMÁNYOK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METU_MESTER_számolás_grafikon!$I$124:$M$124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METU_MESTER_számolás_grafikon!$I$125:$M$125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3E2-4568-909A-B4536FEE7AC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METU_MESTER_számolás_grafikon!$H$128</c:f>
              <c:strCache>
                <c:ptCount val="1"/>
                <c:pt idx="0">
                  <c:v>ÁTLAG elhelyezkedési hónap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METU_MESTER_számolás_grafikon!$I$124:$M$124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METU_MESTER_számolás_grafikon!$I$128:$M$128</c:f>
              <c:numCache>
                <c:formatCode>General</c:formatCode>
                <c:ptCount val="5"/>
                <c:pt idx="0">
                  <c:v>0.86</c:v>
                </c:pt>
                <c:pt idx="1">
                  <c:v>0.02</c:v>
                </c:pt>
                <c:pt idx="2">
                  <c:v>0.27</c:v>
                </c:pt>
                <c:pt idx="3">
                  <c:v>0.11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E2-4568-909A-B4536FEE7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008944"/>
        <c:axId val="1389994608"/>
      </c:lineChart>
      <c:catAx>
        <c:axId val="168394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83952208"/>
        <c:crosses val="autoZero"/>
        <c:auto val="1"/>
        <c:lblAlgn val="ctr"/>
        <c:lblOffset val="100"/>
        <c:noMultiLvlLbl val="0"/>
      </c:catAx>
      <c:valAx>
        <c:axId val="168395220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83943472"/>
        <c:crosses val="autoZero"/>
        <c:crossBetween val="between"/>
      </c:valAx>
      <c:valAx>
        <c:axId val="1389994608"/>
        <c:scaling>
          <c:orientation val="minMax"/>
          <c:max val="3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9008944"/>
        <c:crosses val="max"/>
        <c:crossBetween val="between"/>
      </c:valAx>
      <c:catAx>
        <c:axId val="1469008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99946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MŰVÉSZET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5774444444444444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METU_MESTER_számolás_grafikon!$P$126</c:f>
              <c:strCache>
                <c:ptCount val="1"/>
                <c:pt idx="0">
                  <c:v>Végzettek száma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METU_MESTER_számolás_grafikon!$Q$124:$U$124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METU_MESTER_számolás_grafikon!$Q$126:$U$126</c:f>
              <c:numCache>
                <c:formatCode>General</c:formatCode>
                <c:ptCount val="5"/>
                <c:pt idx="0">
                  <c:v>17</c:v>
                </c:pt>
                <c:pt idx="1">
                  <c:v>32</c:v>
                </c:pt>
                <c:pt idx="2">
                  <c:v>86</c:v>
                </c:pt>
                <c:pt idx="3">
                  <c:v>91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D-4418-B398-3EDBEF4B725A}"/>
            </c:ext>
          </c:extLst>
        </c:ser>
        <c:ser>
          <c:idx val="2"/>
          <c:order val="2"/>
          <c:tx>
            <c:strRef>
              <c:f>METU_MESTER_számolás_grafikon!$P$127</c:f>
              <c:strCache>
                <c:ptCount val="1"/>
                <c:pt idx="0">
                  <c:v>Utolsó hónapban dolgozók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METU_MESTER_számolás_grafikon!$Q$124:$U$124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METU_MESTER_számolás_grafikon!$Q$127:$U$127</c:f>
              <c:numCache>
                <c:formatCode>0</c:formatCode>
                <c:ptCount val="5"/>
                <c:pt idx="0" formatCode="General">
                  <c:v>4.9996999999999998</c:v>
                </c:pt>
                <c:pt idx="1">
                  <c:v>11.999199999999998</c:v>
                </c:pt>
                <c:pt idx="2">
                  <c:v>36.999499999999998</c:v>
                </c:pt>
                <c:pt idx="3">
                  <c:v>36.000999999999998</c:v>
                </c:pt>
                <c:pt idx="4">
                  <c:v>42.999999999999993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5D-4418-B398-3EDBEF4B7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83943472"/>
        <c:axId val="1683952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METU_MESTER_számolás_grafikon!$P$125</c15:sqref>
                        </c15:formulaRef>
                      </c:ext>
                    </c:extLst>
                    <c:strCache>
                      <c:ptCount val="1"/>
                      <c:pt idx="0">
                        <c:v>MŰVÉSZET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METU_MESTER_számolás_grafikon!$Q$124:$U$124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METU_MESTER_számolás_grafikon!$Q$125:$U$125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3A5D-4418-B398-3EDBEF4B725A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METU_MESTER_számolás_grafikon!$P$128</c:f>
              <c:strCache>
                <c:ptCount val="1"/>
                <c:pt idx="0">
                  <c:v>ÁTLAG elhelyezkedési hónap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METU_MESTER_számolás_grafikon!$Q$124:$U$124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METU_MESTER_számolás_grafikon!$Q$128:$U$128</c:f>
              <c:numCache>
                <c:formatCode>General</c:formatCode>
                <c:ptCount val="5"/>
                <c:pt idx="0">
                  <c:v>4.47</c:v>
                </c:pt>
                <c:pt idx="1">
                  <c:v>2.08</c:v>
                </c:pt>
                <c:pt idx="2">
                  <c:v>2.17</c:v>
                </c:pt>
                <c:pt idx="3">
                  <c:v>2.1800000000000002</c:v>
                </c:pt>
                <c:pt idx="4">
                  <c:v>1.47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5D-4418-B398-3EDBEF4B7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008944"/>
        <c:axId val="1389994608"/>
      </c:lineChart>
      <c:catAx>
        <c:axId val="168394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83952208"/>
        <c:crosses val="autoZero"/>
        <c:auto val="1"/>
        <c:lblAlgn val="ctr"/>
        <c:lblOffset val="100"/>
        <c:noMultiLvlLbl val="0"/>
      </c:catAx>
      <c:valAx>
        <c:axId val="16839522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83943472"/>
        <c:crosses val="autoZero"/>
        <c:crossBetween val="between"/>
      </c:valAx>
      <c:valAx>
        <c:axId val="1389994608"/>
        <c:scaling>
          <c:orientation val="minMax"/>
          <c:max val="3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9008944"/>
        <c:crosses val="max"/>
        <c:crossBetween val="between"/>
      </c:valAx>
      <c:catAx>
        <c:axId val="1469008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99946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TÁRSADALOMTUDOMÁNYOK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2680555555555555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METU_MESTER_számolás_grafikon!$X$126</c:f>
              <c:strCache>
                <c:ptCount val="1"/>
                <c:pt idx="0">
                  <c:v>Végzettek száma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METU_MESTER_számolás_grafikon!$Y$124:$AC$124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METU_MESTER_számolás_grafikon!$Y$126:$AC$126</c:f>
              <c:numCache>
                <c:formatCode>General</c:formatCode>
                <c:ptCount val="5"/>
                <c:pt idx="0">
                  <c:v>42</c:v>
                </c:pt>
                <c:pt idx="1">
                  <c:v>43</c:v>
                </c:pt>
                <c:pt idx="2">
                  <c:v>55</c:v>
                </c:pt>
                <c:pt idx="3">
                  <c:v>45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0-4957-9731-A0619104914F}"/>
            </c:ext>
          </c:extLst>
        </c:ser>
        <c:ser>
          <c:idx val="2"/>
          <c:order val="2"/>
          <c:tx>
            <c:strRef>
              <c:f>METU_MESTER_számolás_grafikon!$X$127</c:f>
              <c:strCache>
                <c:ptCount val="1"/>
                <c:pt idx="0">
                  <c:v>Utolsó hónapban dolgozók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METU_MESTER_számolás_grafikon!$Y$124:$AC$124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METU_MESTER_számolás_grafikon!$Y$127:$AC$127</c:f>
              <c:numCache>
                <c:formatCode>0</c:formatCode>
                <c:ptCount val="5"/>
                <c:pt idx="0">
                  <c:v>24.999199999999998</c:v>
                </c:pt>
                <c:pt idx="1">
                  <c:v>27.000399999999999</c:v>
                </c:pt>
                <c:pt idx="2">
                  <c:v>37.000699999999995</c:v>
                </c:pt>
                <c:pt idx="3">
                  <c:v>32</c:v>
                </c:pt>
                <c:pt idx="4">
                  <c:v>30.0015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E0-4957-9731-A06191049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83943472"/>
        <c:axId val="1683952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METU_MESTER_számolás_grafikon!$X$125</c15:sqref>
                        </c15:formulaRef>
                      </c:ext>
                    </c:extLst>
                    <c:strCache>
                      <c:ptCount val="1"/>
                      <c:pt idx="0">
                        <c:v>TÁRSADALOMTUDOMÁNYOK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METU_MESTER_számolás_grafikon!$Y$124:$AC$124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METU_MESTER_számolás_grafikon!$Y$125:$AC$125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7E0-4957-9731-A0619104914F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METU_MESTER_számolás_grafikon!$X$128</c:f>
              <c:strCache>
                <c:ptCount val="1"/>
                <c:pt idx="0">
                  <c:v>ÁTLAG elhelyezkedési hónap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METU_MESTER_számolás_grafikon!$Y$124:$AC$124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METU_MESTER_számolás_grafikon!$Y$128:$AC$128</c:f>
              <c:numCache>
                <c:formatCode>General</c:formatCode>
                <c:ptCount val="5"/>
                <c:pt idx="0">
                  <c:v>1.26</c:v>
                </c:pt>
                <c:pt idx="1">
                  <c:v>0.91</c:v>
                </c:pt>
                <c:pt idx="2">
                  <c:v>1.1000000000000001</c:v>
                </c:pt>
                <c:pt idx="3">
                  <c:v>0.48</c:v>
                </c:pt>
                <c:pt idx="4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E0-4957-9731-A06191049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008944"/>
        <c:axId val="1389994608"/>
      </c:lineChart>
      <c:catAx>
        <c:axId val="168394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83952208"/>
        <c:crosses val="autoZero"/>
        <c:auto val="1"/>
        <c:lblAlgn val="ctr"/>
        <c:lblOffset val="100"/>
        <c:noMultiLvlLbl val="0"/>
      </c:catAx>
      <c:valAx>
        <c:axId val="16839522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83943472"/>
        <c:crosses val="autoZero"/>
        <c:crossBetween val="between"/>
      </c:valAx>
      <c:valAx>
        <c:axId val="1389994608"/>
        <c:scaling>
          <c:orientation val="minMax"/>
          <c:max val="3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9008944"/>
        <c:crosses val="max"/>
        <c:crossBetween val="between"/>
      </c:valAx>
      <c:catAx>
        <c:axId val="1469008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99946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'LÉTSZÁM_PIACI RÉSZESEDÉS'!$A$53</c:f>
              <c:strCache>
                <c:ptCount val="1"/>
                <c:pt idx="0">
                  <c:v>VÉGZETTEK SZÁMA ORSZÁGOSAN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'LÉTSZÁM_PIACI RÉSZESEDÉS'!$B$51:$F$52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RÉSZESEDÉS'!$B$53:$F$53</c:f>
              <c:numCache>
                <c:formatCode>General</c:formatCode>
                <c:ptCount val="5"/>
                <c:pt idx="0">
                  <c:v>14962</c:v>
                </c:pt>
                <c:pt idx="1">
                  <c:v>13733</c:v>
                </c:pt>
                <c:pt idx="2">
                  <c:v>10696</c:v>
                </c:pt>
                <c:pt idx="3">
                  <c:v>9651</c:v>
                </c:pt>
                <c:pt idx="4">
                  <c:v>9621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CE-4827-95ED-4CFAFF464CFF}"/>
            </c:ext>
          </c:extLst>
        </c:ser>
        <c:ser>
          <c:idx val="1"/>
          <c:order val="1"/>
          <c:tx>
            <c:strRef>
              <c:f>'LÉTSZÁM_PIACI RÉSZESEDÉS'!$A$54</c:f>
              <c:strCache>
                <c:ptCount val="1"/>
                <c:pt idx="0">
                  <c:v>VÉGZETTEK SZÁMA METU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'LÉTSZÁM_PIACI RÉSZESEDÉS'!$B$51:$F$52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RÉSZESEDÉS'!$B$54:$F$54</c:f>
              <c:numCache>
                <c:formatCode>General</c:formatCode>
                <c:ptCount val="5"/>
                <c:pt idx="0">
                  <c:v>946</c:v>
                </c:pt>
                <c:pt idx="1">
                  <c:v>1101</c:v>
                </c:pt>
                <c:pt idx="2">
                  <c:v>713</c:v>
                </c:pt>
                <c:pt idx="3">
                  <c:v>813</c:v>
                </c:pt>
                <c:pt idx="4">
                  <c:v>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CE-4827-95ED-4CFAFF464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200687"/>
        <c:axId val="445192367"/>
      </c:barChart>
      <c:lineChart>
        <c:grouping val="standard"/>
        <c:varyColors val="0"/>
        <c:ser>
          <c:idx val="2"/>
          <c:order val="2"/>
          <c:tx>
            <c:strRef>
              <c:f>'LÉTSZÁM_PIACI RÉSZESEDÉS'!$A$55</c:f>
              <c:strCache>
                <c:ptCount val="1"/>
                <c:pt idx="0">
                  <c:v>arány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'LÉTSZÁM_PIACI RÉSZESEDÉS'!$B$51:$F$52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RÉSZESEDÉS'!$B$55:$F$55</c:f>
              <c:numCache>
                <c:formatCode>0.00%</c:formatCode>
                <c:ptCount val="5"/>
                <c:pt idx="0">
                  <c:v>0.12642684133137283</c:v>
                </c:pt>
                <c:pt idx="1">
                  <c:v>0.1603718488312823</c:v>
                </c:pt>
                <c:pt idx="2">
                  <c:v>0.13336043380703066</c:v>
                </c:pt>
                <c:pt idx="3">
                  <c:v>0.16843997513211068</c:v>
                </c:pt>
                <c:pt idx="4">
                  <c:v>0.18041931192183763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CE-4827-95ED-4CFAFF464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450320"/>
        <c:axId val="904457392"/>
      </c:lineChart>
      <c:catAx>
        <c:axId val="44520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192367"/>
        <c:crosses val="autoZero"/>
        <c:auto val="1"/>
        <c:lblAlgn val="ctr"/>
        <c:lblOffset val="100"/>
        <c:noMultiLvlLbl val="0"/>
      </c:catAx>
      <c:valAx>
        <c:axId val="44519236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200687"/>
        <c:crosses val="autoZero"/>
        <c:crossBetween val="between"/>
      </c:valAx>
      <c:valAx>
        <c:axId val="904457392"/>
        <c:scaling>
          <c:orientation val="minMax"/>
          <c:max val="0.5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4450320"/>
        <c:crosses val="max"/>
        <c:crossBetween val="between"/>
      </c:valAx>
      <c:catAx>
        <c:axId val="90445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44573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i="0" cap="all" baseline="0" dirty="0">
                <a:effectLst/>
              </a:rPr>
              <a:t>UTOLSÓ HÓNAPBAN MUNKAVÉGZÉS</a:t>
            </a:r>
            <a:endParaRPr lang="hu-HU" sz="1400" dirty="0">
              <a:effectLst/>
            </a:endParaRPr>
          </a:p>
          <a:p>
            <a:pPr>
              <a:defRPr sz="1400"/>
            </a:pPr>
            <a:r>
              <a:rPr lang="hu-HU" sz="1400" b="1" i="0" cap="all" baseline="0" dirty="0" smtClean="0">
                <a:effectLst/>
              </a:rPr>
              <a:t>ALAPKÉPZÉS_METU_GAZDASÁGTUDOMÁNYOK</a:t>
            </a:r>
            <a:endParaRPr lang="hu-HU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extLst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 smtClean="0">
                <a:effectLst/>
              </a:rPr>
              <a:t>GAZDASÁGTUDOMÁNYOK</a:t>
            </a:r>
            <a:endParaRPr lang="hu-HU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'LÉTSZÁM_PIACI RÉSZESEDÉS'!$A$77</c:f>
              <c:strCache>
                <c:ptCount val="1"/>
                <c:pt idx="0">
                  <c:v>VÉGZETTEK SZÁMA ORSZÁGOSAN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'LÉTSZÁM_PIACI RÉSZESEDÉS'!$B$75:$F$76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RÉSZESEDÉS'!$B$77:$F$77</c:f>
              <c:numCache>
                <c:formatCode>General</c:formatCode>
                <c:ptCount val="5"/>
                <c:pt idx="0">
                  <c:v>9661</c:v>
                </c:pt>
                <c:pt idx="1">
                  <c:v>8944</c:v>
                </c:pt>
                <c:pt idx="2">
                  <c:v>7203</c:v>
                </c:pt>
                <c:pt idx="3">
                  <c:v>6648</c:v>
                </c:pt>
                <c:pt idx="4">
                  <c:v>6587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F-40C5-9BA3-CA8E9B69FA82}"/>
            </c:ext>
          </c:extLst>
        </c:ser>
        <c:ser>
          <c:idx val="1"/>
          <c:order val="1"/>
          <c:tx>
            <c:strRef>
              <c:f>'LÉTSZÁM_PIACI RÉSZESEDÉS'!$A$78</c:f>
              <c:strCache>
                <c:ptCount val="1"/>
                <c:pt idx="0">
                  <c:v>VÉGZETTEK SZÁMA METU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'LÉTSZÁM_PIACI RÉSZESEDÉS'!$B$75:$F$76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RÉSZESEDÉS'!$B$78:$F$78</c:f>
              <c:numCache>
                <c:formatCode>General</c:formatCode>
                <c:ptCount val="5"/>
                <c:pt idx="0">
                  <c:v>491</c:v>
                </c:pt>
                <c:pt idx="1">
                  <c:v>626</c:v>
                </c:pt>
                <c:pt idx="2">
                  <c:v>416</c:v>
                </c:pt>
                <c:pt idx="3">
                  <c:v>473</c:v>
                </c:pt>
                <c:pt idx="4">
                  <c:v>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5F-40C5-9BA3-CA8E9B69F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200687"/>
        <c:axId val="445192367"/>
      </c:barChart>
      <c:lineChart>
        <c:grouping val="standard"/>
        <c:varyColors val="0"/>
        <c:ser>
          <c:idx val="2"/>
          <c:order val="2"/>
          <c:tx>
            <c:strRef>
              <c:f>'LÉTSZÁM_PIACI RÉSZESEDÉS'!$A$79</c:f>
              <c:strCache>
                <c:ptCount val="1"/>
                <c:pt idx="0">
                  <c:v>arány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'LÉTSZÁM_PIACI RÉSZESEDÉS'!$B$75:$F$76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RÉSZESEDÉS'!$B$79:$F$79</c:f>
              <c:numCache>
                <c:formatCode>0.00</c:formatCode>
                <c:ptCount val="5"/>
                <c:pt idx="0">
                  <c:v>5.0822896180519619</c:v>
                </c:pt>
                <c:pt idx="1">
                  <c:v>6.9991055456171738</c:v>
                </c:pt>
                <c:pt idx="2">
                  <c:v>5.7753713730390119</c:v>
                </c:pt>
                <c:pt idx="3">
                  <c:v>7.1149217809867631</c:v>
                </c:pt>
                <c:pt idx="4">
                  <c:v>7.6817974798846214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5F-40C5-9BA3-CA8E9B69F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066576"/>
        <c:axId val="409071568"/>
      </c:lineChart>
      <c:catAx>
        <c:axId val="44520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192367"/>
        <c:crosses val="autoZero"/>
        <c:auto val="1"/>
        <c:lblAlgn val="ctr"/>
        <c:lblOffset val="100"/>
        <c:noMultiLvlLbl val="0"/>
      </c:catAx>
      <c:valAx>
        <c:axId val="445192367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200687"/>
        <c:crosses val="autoZero"/>
        <c:crossBetween val="between"/>
      </c:valAx>
      <c:valAx>
        <c:axId val="409071568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9066576"/>
        <c:crosses val="max"/>
        <c:crossBetween val="between"/>
      </c:valAx>
      <c:catAx>
        <c:axId val="409066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907156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FEOR és ÁTLAGBÉR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METU</a:t>
            </a:r>
          </a:p>
          <a:p>
            <a:pPr>
              <a:defRPr/>
            </a:pP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619161458601323"/>
          <c:y val="1.7778773264644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FEOR_ÁTLAGBÉR!$A$20</c:f>
              <c:strCache>
                <c:ptCount val="1"/>
                <c:pt idx="0">
                  <c:v>Átlag bér eFt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FEOR_ÁTLAGBÉR!$B$16:$F$17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FEOR_ÁTLAGBÉR!$B$20:$F$20</c:f>
              <c:numCache>
                <c:formatCode>General</c:formatCode>
                <c:ptCount val="5"/>
                <c:pt idx="0">
                  <c:v>262</c:v>
                </c:pt>
                <c:pt idx="1">
                  <c:v>323</c:v>
                </c:pt>
                <c:pt idx="2">
                  <c:v>277</c:v>
                </c:pt>
                <c:pt idx="3">
                  <c:v>250</c:v>
                </c:pt>
                <c:pt idx="4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0-4044-88B3-0293362C1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562864"/>
        <c:axId val="262571184"/>
      </c:barChart>
      <c:lineChart>
        <c:grouping val="standard"/>
        <c:varyColors val="0"/>
        <c:ser>
          <c:idx val="1"/>
          <c:order val="0"/>
          <c:tx>
            <c:strRef>
              <c:f>FEOR_ÁTLAGBÉR!$A$19</c:f>
              <c:strCache>
                <c:ptCount val="1"/>
                <c:pt idx="0">
                  <c:v>Felsőfokú FEOR 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FEOR_ÁTLAGBÉR!$B$16:$F$17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FEOR_ÁTLAGBÉR!$B$19:$F$19</c:f>
              <c:numCache>
                <c:formatCode>0.00%</c:formatCode>
                <c:ptCount val="5"/>
                <c:pt idx="0">
                  <c:v>0.78510000000000002</c:v>
                </c:pt>
                <c:pt idx="1">
                  <c:v>0.7833</c:v>
                </c:pt>
                <c:pt idx="2">
                  <c:v>0.76649999999999996</c:v>
                </c:pt>
                <c:pt idx="3">
                  <c:v>0.76470000000000005</c:v>
                </c:pt>
                <c:pt idx="4">
                  <c:v>0.74629999999999996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80-4044-88B3-0293362C1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582416"/>
        <c:axId val="262581584"/>
      </c:lineChart>
      <c:catAx>
        <c:axId val="26256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71184"/>
        <c:crosses val="autoZero"/>
        <c:auto val="1"/>
        <c:lblAlgn val="ctr"/>
        <c:lblOffset val="100"/>
        <c:noMultiLvlLbl val="0"/>
      </c:catAx>
      <c:valAx>
        <c:axId val="262571184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62864"/>
        <c:crosses val="autoZero"/>
        <c:crossBetween val="between"/>
      </c:valAx>
      <c:valAx>
        <c:axId val="262581584"/>
        <c:scaling>
          <c:orientation val="minMax"/>
          <c:max val="1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82416"/>
        <c:crosses val="max"/>
        <c:crossBetween val="between"/>
      </c:valAx>
      <c:catAx>
        <c:axId val="262582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62581584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 smtClean="0">
                <a:effectLst/>
              </a:rPr>
              <a:t>TÁRSADALOMTUDOMÁNYOK</a:t>
            </a:r>
            <a:endParaRPr lang="hu-HU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'LÉTSZÁM_PIACI RÉSZESEDÉS'!$A$102</c:f>
              <c:strCache>
                <c:ptCount val="1"/>
                <c:pt idx="0">
                  <c:v>VÉGZETTEK SZÁMA ORSZÁGOSAN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'LÉTSZÁM_PIACI RÉSZESEDÉS'!$B$100:$F$101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RÉSZESEDÉS'!$B$102:$F$102</c:f>
              <c:numCache>
                <c:formatCode>General</c:formatCode>
                <c:ptCount val="5"/>
                <c:pt idx="0">
                  <c:v>4213</c:v>
                </c:pt>
                <c:pt idx="1">
                  <c:v>3637</c:v>
                </c:pt>
                <c:pt idx="2">
                  <c:v>2402</c:v>
                </c:pt>
                <c:pt idx="3">
                  <c:v>1945</c:v>
                </c:pt>
                <c:pt idx="4">
                  <c:v>2015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0-425E-8DDA-00325FAB22CA}"/>
            </c:ext>
          </c:extLst>
        </c:ser>
        <c:ser>
          <c:idx val="1"/>
          <c:order val="1"/>
          <c:tx>
            <c:strRef>
              <c:f>'LÉTSZÁM_PIACI RÉSZESEDÉS'!$A$103</c:f>
              <c:strCache>
                <c:ptCount val="1"/>
                <c:pt idx="0">
                  <c:v>VÉGZETTEK SZÁMA METU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'LÉTSZÁM_PIACI RÉSZESEDÉS'!$B$100:$F$101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RÉSZESEDÉS'!$B$103:$F$103</c:f>
              <c:numCache>
                <c:formatCode>General</c:formatCode>
                <c:ptCount val="5"/>
                <c:pt idx="0">
                  <c:v>274</c:v>
                </c:pt>
                <c:pt idx="1">
                  <c:v>207</c:v>
                </c:pt>
                <c:pt idx="2">
                  <c:v>127</c:v>
                </c:pt>
                <c:pt idx="3">
                  <c:v>121</c:v>
                </c:pt>
                <c:pt idx="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20-425E-8DDA-00325FAB2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200687"/>
        <c:axId val="445192367"/>
      </c:barChart>
      <c:lineChart>
        <c:grouping val="standard"/>
        <c:varyColors val="0"/>
        <c:ser>
          <c:idx val="2"/>
          <c:order val="2"/>
          <c:tx>
            <c:strRef>
              <c:f>'LÉTSZÁM_PIACI RÉSZESEDÉS'!$A$104</c:f>
              <c:strCache>
                <c:ptCount val="1"/>
                <c:pt idx="0">
                  <c:v>arány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'LÉTSZÁM_PIACI RÉSZESEDÉS'!$B$100:$F$101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RÉSZESEDÉS'!$B$104:$F$104</c:f>
              <c:numCache>
                <c:formatCode>0.00</c:formatCode>
                <c:ptCount val="5"/>
                <c:pt idx="0">
                  <c:v>6.5036790885354856</c:v>
                </c:pt>
                <c:pt idx="1">
                  <c:v>5.6915039868023092</c:v>
                </c:pt>
                <c:pt idx="2">
                  <c:v>5.2872606161532056</c:v>
                </c:pt>
                <c:pt idx="3">
                  <c:v>6.2210796915167093</c:v>
                </c:pt>
                <c:pt idx="4">
                  <c:v>6.9975186104218361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20-425E-8DDA-00325FAB2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1380784"/>
        <c:axId val="913205520"/>
      </c:lineChart>
      <c:catAx>
        <c:axId val="44520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192367"/>
        <c:crosses val="autoZero"/>
        <c:auto val="1"/>
        <c:lblAlgn val="ctr"/>
        <c:lblOffset val="100"/>
        <c:noMultiLvlLbl val="0"/>
      </c:catAx>
      <c:valAx>
        <c:axId val="445192367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200687"/>
        <c:crosses val="autoZero"/>
        <c:crossBetween val="between"/>
      </c:valAx>
      <c:valAx>
        <c:axId val="913205520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51380784"/>
        <c:crosses val="max"/>
        <c:crossBetween val="between"/>
      </c:valAx>
      <c:catAx>
        <c:axId val="75138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32055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i="0" cap="all" baseline="0" dirty="0">
                <a:effectLst/>
              </a:rPr>
              <a:t>UTOLSÓ HÓNAPBAN MUNKAVÉGZÉS</a:t>
            </a:r>
            <a:endParaRPr lang="hu-HU" sz="1400" dirty="0">
              <a:effectLst/>
            </a:endParaRPr>
          </a:p>
          <a:p>
            <a:pPr>
              <a:defRPr sz="1400"/>
            </a:pPr>
            <a:r>
              <a:rPr lang="hu-HU" sz="1400" b="1" i="0" cap="all" baseline="0" dirty="0" smtClean="0">
                <a:effectLst/>
              </a:rPr>
              <a:t>ALAPKÉPZÉS_METU_GAZDASÁGTUDOMÁNYOK</a:t>
            </a:r>
            <a:endParaRPr lang="hu-HU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extLst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 smtClean="0">
                <a:effectLst/>
              </a:rPr>
              <a:t>MŰVÉSZET</a:t>
            </a:r>
            <a:endParaRPr lang="hu-HU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'LÉTSZÁM_PIACI RÉSZESEDÉS'!$A$86</c:f>
              <c:strCache>
                <c:ptCount val="1"/>
                <c:pt idx="0">
                  <c:v>VÉGZETTEK SZÁMA ORSZÁGOSAN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'LÉTSZÁM_PIACI RÉSZESEDÉS'!$B$83:$F$85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RÉSZESEDÉS'!$B$86:$F$86</c:f>
              <c:numCache>
                <c:formatCode>General</c:formatCode>
                <c:ptCount val="5"/>
                <c:pt idx="0">
                  <c:v>699</c:v>
                </c:pt>
                <c:pt idx="1">
                  <c:v>756</c:v>
                </c:pt>
                <c:pt idx="2">
                  <c:v>663</c:v>
                </c:pt>
                <c:pt idx="3">
                  <c:v>706</c:v>
                </c:pt>
                <c:pt idx="4">
                  <c:v>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A-4B3E-808C-1C71DA59E300}"/>
            </c:ext>
          </c:extLst>
        </c:ser>
        <c:ser>
          <c:idx val="1"/>
          <c:order val="1"/>
          <c:tx>
            <c:strRef>
              <c:f>'LÉTSZÁM_PIACI RÉSZESEDÉS'!$A$87</c:f>
              <c:strCache>
                <c:ptCount val="1"/>
                <c:pt idx="0">
                  <c:v>VÉGZETTEK SZÁMA METU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'LÉTSZÁM_PIACI RÉSZESEDÉS'!$B$83:$F$85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RÉSZESEDÉS'!$B$87:$F$87</c:f>
              <c:numCache>
                <c:formatCode>General</c:formatCode>
                <c:ptCount val="5"/>
                <c:pt idx="0">
                  <c:v>75</c:v>
                </c:pt>
                <c:pt idx="1">
                  <c:v>148</c:v>
                </c:pt>
                <c:pt idx="2">
                  <c:v>91</c:v>
                </c:pt>
                <c:pt idx="3">
                  <c:v>130</c:v>
                </c:pt>
                <c:pt idx="4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AA-4B3E-808C-1C71DA59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200687"/>
        <c:axId val="445192367"/>
      </c:barChart>
      <c:lineChart>
        <c:grouping val="standard"/>
        <c:varyColors val="0"/>
        <c:ser>
          <c:idx val="2"/>
          <c:order val="2"/>
          <c:tx>
            <c:strRef>
              <c:f>'LÉTSZÁM_PIACI RÉSZESEDÉS'!$A$88</c:f>
              <c:strCache>
                <c:ptCount val="1"/>
                <c:pt idx="0">
                  <c:v>arány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'LÉTSZÁM_PIACI RÉSZESEDÉS'!$B$83:$F$85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RÉSZESEDÉS'!$B$88:$F$88</c:f>
              <c:numCache>
                <c:formatCode>0.00</c:formatCode>
                <c:ptCount val="5"/>
                <c:pt idx="0">
                  <c:v>10.729613733905579</c:v>
                </c:pt>
                <c:pt idx="1">
                  <c:v>19.576719576719576</c:v>
                </c:pt>
                <c:pt idx="2">
                  <c:v>13.725490196078431</c:v>
                </c:pt>
                <c:pt idx="3">
                  <c:v>18.413597733711047</c:v>
                </c:pt>
                <c:pt idx="4">
                  <c:v>17.73472429210134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AA-4B3E-808C-1C71DA59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8556544"/>
        <c:axId val="758554464"/>
      </c:lineChart>
      <c:catAx>
        <c:axId val="44520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192367"/>
        <c:crosses val="autoZero"/>
        <c:auto val="1"/>
        <c:lblAlgn val="ctr"/>
        <c:lblOffset val="100"/>
        <c:noMultiLvlLbl val="0"/>
      </c:catAx>
      <c:valAx>
        <c:axId val="445192367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200687"/>
        <c:crosses val="autoZero"/>
        <c:crossBetween val="between"/>
      </c:valAx>
      <c:valAx>
        <c:axId val="758554464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58556544"/>
        <c:crosses val="max"/>
        <c:crossBetween val="between"/>
      </c:valAx>
      <c:catAx>
        <c:axId val="758556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85544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 smtClean="0">
                <a:effectLst/>
              </a:rPr>
              <a:t>MŰVÉSZETKÖZVETÍTÉS</a:t>
            </a:r>
            <a:endParaRPr lang="hu-HU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'LÉTSZÁM_PIACI RÉSZESEDÉS'!$A$95</c:f>
              <c:strCache>
                <c:ptCount val="1"/>
                <c:pt idx="0">
                  <c:v>VÉGZETTEK SZÁMA ORSZÁGOSAN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'LÉTSZÁM_PIACI RÉSZESEDÉS'!$B$93:$F$94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RÉSZESEDÉS'!$B$95:$F$95</c:f>
              <c:numCache>
                <c:formatCode>General</c:formatCode>
                <c:ptCount val="5"/>
                <c:pt idx="0">
                  <c:v>389</c:v>
                </c:pt>
                <c:pt idx="1">
                  <c:v>396</c:v>
                </c:pt>
                <c:pt idx="2">
                  <c:v>428</c:v>
                </c:pt>
                <c:pt idx="3">
                  <c:v>352</c:v>
                </c:pt>
                <c:pt idx="4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2-43E3-B086-93E303AB36C5}"/>
            </c:ext>
          </c:extLst>
        </c:ser>
        <c:ser>
          <c:idx val="1"/>
          <c:order val="1"/>
          <c:tx>
            <c:strRef>
              <c:f>'LÉTSZÁM_PIACI RÉSZESEDÉS'!$A$96</c:f>
              <c:strCache>
                <c:ptCount val="1"/>
                <c:pt idx="0">
                  <c:v>VÉGZETTEK SZÁMA METU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'LÉTSZÁM_PIACI RÉSZESEDÉS'!$B$93:$F$94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RÉSZESEDÉS'!$B$96:$F$96</c:f>
              <c:numCache>
                <c:formatCode>General</c:formatCode>
                <c:ptCount val="5"/>
                <c:pt idx="0">
                  <c:v>106</c:v>
                </c:pt>
                <c:pt idx="1">
                  <c:v>120</c:v>
                </c:pt>
                <c:pt idx="2">
                  <c:v>79</c:v>
                </c:pt>
                <c:pt idx="3">
                  <c:v>89</c:v>
                </c:pt>
                <c:pt idx="4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2-43E3-B086-93E303AB3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200687"/>
        <c:axId val="445192367"/>
      </c:barChart>
      <c:lineChart>
        <c:grouping val="standard"/>
        <c:varyColors val="0"/>
        <c:ser>
          <c:idx val="2"/>
          <c:order val="2"/>
          <c:tx>
            <c:strRef>
              <c:f>'LÉTSZÁM_PIACI RÉSZESEDÉS'!$A$97</c:f>
              <c:strCache>
                <c:ptCount val="1"/>
                <c:pt idx="0">
                  <c:v>arány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'LÉTSZÁM_PIACI RÉSZESEDÉS'!$B$93:$F$94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RÉSZESEDÉS'!$B$97:$F$97</c:f>
              <c:numCache>
                <c:formatCode>0.00</c:formatCode>
                <c:ptCount val="5"/>
                <c:pt idx="0">
                  <c:v>27.249357326478147</c:v>
                </c:pt>
                <c:pt idx="1">
                  <c:v>30.303030303030305</c:v>
                </c:pt>
                <c:pt idx="2">
                  <c:v>18.457943925233646</c:v>
                </c:pt>
                <c:pt idx="3">
                  <c:v>25.28409090909091</c:v>
                </c:pt>
                <c:pt idx="4">
                  <c:v>29.310344827586206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B2-43E3-B086-93E303AB3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196880"/>
        <c:axId val="922883104"/>
      </c:lineChart>
      <c:catAx>
        <c:axId val="44520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192367"/>
        <c:crosses val="autoZero"/>
        <c:auto val="1"/>
        <c:lblAlgn val="ctr"/>
        <c:lblOffset val="100"/>
        <c:noMultiLvlLbl val="0"/>
      </c:catAx>
      <c:valAx>
        <c:axId val="445192367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200687"/>
        <c:crosses val="autoZero"/>
        <c:crossBetween val="between"/>
      </c:valAx>
      <c:valAx>
        <c:axId val="922883104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89196880"/>
        <c:crosses val="max"/>
        <c:crossBetween val="between"/>
      </c:valAx>
      <c:catAx>
        <c:axId val="108919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28831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'LÉTSZÁM_PIACI RÉSZESEDÉS'!$S$99</c:f>
              <c:strCache>
                <c:ptCount val="1"/>
                <c:pt idx="0">
                  <c:v>VÉGZETTEK SZÁMA ORSZÁGOSAN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'LÉTSZÁM_PIACI RÉSZESEDÉS'!$T$97:$X$98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RÉSZESEDÉS'!$T$99:$X$99</c:f>
              <c:numCache>
                <c:formatCode>General</c:formatCode>
                <c:ptCount val="5"/>
                <c:pt idx="0">
                  <c:v>4502</c:v>
                </c:pt>
                <c:pt idx="1">
                  <c:v>4286</c:v>
                </c:pt>
                <c:pt idx="2">
                  <c:v>4305</c:v>
                </c:pt>
                <c:pt idx="3">
                  <c:v>4531</c:v>
                </c:pt>
                <c:pt idx="4">
                  <c:v>3975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B-4477-B699-83264BB875E7}"/>
            </c:ext>
          </c:extLst>
        </c:ser>
        <c:ser>
          <c:idx val="1"/>
          <c:order val="1"/>
          <c:tx>
            <c:strRef>
              <c:f>'LÉTSZÁM_PIACI RÉSZESEDÉS'!$S$100</c:f>
              <c:strCache>
                <c:ptCount val="1"/>
                <c:pt idx="0">
                  <c:v>VÉGZETTEK SZÁMA METU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'LÉTSZÁM_PIACI RÉSZESEDÉS'!$T$97:$X$98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RÉSZESEDÉS'!$T$100:$X$100</c:f>
              <c:numCache>
                <c:formatCode>General</c:formatCode>
                <c:ptCount val="5"/>
                <c:pt idx="0">
                  <c:v>109</c:v>
                </c:pt>
                <c:pt idx="1">
                  <c:v>125</c:v>
                </c:pt>
                <c:pt idx="2">
                  <c:v>203</c:v>
                </c:pt>
                <c:pt idx="3">
                  <c:v>174</c:v>
                </c:pt>
                <c:pt idx="4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B-4477-B699-83264BB87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824447"/>
        <c:axId val="367825279"/>
      </c:barChart>
      <c:lineChart>
        <c:grouping val="standard"/>
        <c:varyColors val="0"/>
        <c:ser>
          <c:idx val="2"/>
          <c:order val="2"/>
          <c:tx>
            <c:strRef>
              <c:f>'LÉTSZÁM_PIACI RÉSZESEDÉS'!$S$101</c:f>
              <c:strCache>
                <c:ptCount val="1"/>
                <c:pt idx="0">
                  <c:v>arány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'LÉTSZÁM_PIACI RÉSZESEDÉS'!$T$97:$X$98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RÉSZESEDÉS'!$T$101:$X$101</c:f>
              <c:numCache>
                <c:formatCode>0.00</c:formatCode>
                <c:ptCount val="5"/>
                <c:pt idx="0">
                  <c:v>2.4211461572634385</c:v>
                </c:pt>
                <c:pt idx="1">
                  <c:v>2.9164722351843211</c:v>
                </c:pt>
                <c:pt idx="2">
                  <c:v>4.7154471544715451</c:v>
                </c:pt>
                <c:pt idx="3">
                  <c:v>3.8402118737585522</c:v>
                </c:pt>
                <c:pt idx="4">
                  <c:v>4.4276729559748427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5B-4477-B699-83264BB87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195216"/>
        <c:axId val="912439664"/>
      </c:lineChart>
      <c:catAx>
        <c:axId val="36782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7825279"/>
        <c:crosses val="autoZero"/>
        <c:auto val="1"/>
        <c:lblAlgn val="ctr"/>
        <c:lblOffset val="100"/>
        <c:noMultiLvlLbl val="0"/>
      </c:catAx>
      <c:valAx>
        <c:axId val="367825279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7824447"/>
        <c:crosses val="autoZero"/>
        <c:crossBetween val="between"/>
      </c:valAx>
      <c:valAx>
        <c:axId val="912439664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89195216"/>
        <c:crosses val="max"/>
        <c:crossBetween val="between"/>
      </c:valAx>
      <c:catAx>
        <c:axId val="108919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24396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i="0" cap="all" baseline="0" dirty="0">
                <a:effectLst/>
              </a:rPr>
              <a:t>UTOLSÓ HÓNAPBAN MUNKAVÉGZÉS</a:t>
            </a:r>
            <a:endParaRPr lang="hu-HU" sz="1400" dirty="0">
              <a:effectLst/>
            </a:endParaRPr>
          </a:p>
          <a:p>
            <a:pPr>
              <a:defRPr sz="1400"/>
            </a:pPr>
            <a:r>
              <a:rPr lang="hu-HU" sz="1400" b="1" i="0" cap="all" baseline="0" dirty="0" smtClean="0">
                <a:effectLst/>
              </a:rPr>
              <a:t>ALAPKÉPZÉS_METU_GAZDASÁGTUDOMÁNYOK</a:t>
            </a:r>
            <a:endParaRPr lang="hu-HU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extLst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TÁRSADALOMTUDOMÁNYOK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'LÉTSZÁM_PIACI RÉSZESEDÉS'!$S$85</c:f>
              <c:strCache>
                <c:ptCount val="1"/>
                <c:pt idx="0">
                  <c:v>VÉGZETTEK SZÁMA ORSZÁGOSAN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'LÉTSZÁM_PIACI RÉSZESEDÉS'!$T$84:$X$84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RÉSZESEDÉS'!$T$85:$X$85</c:f>
              <c:numCache>
                <c:formatCode>General</c:formatCode>
                <c:ptCount val="5"/>
                <c:pt idx="0">
                  <c:v>1131</c:v>
                </c:pt>
                <c:pt idx="1">
                  <c:v>1077</c:v>
                </c:pt>
                <c:pt idx="2">
                  <c:v>1109</c:v>
                </c:pt>
                <c:pt idx="3">
                  <c:v>1022</c:v>
                </c:pt>
                <c:pt idx="4">
                  <c:v>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5-4400-9D22-9D2DE74F1952}"/>
            </c:ext>
          </c:extLst>
        </c:ser>
        <c:ser>
          <c:idx val="1"/>
          <c:order val="1"/>
          <c:tx>
            <c:strRef>
              <c:f>'LÉTSZÁM_PIACI RÉSZESEDÉS'!$S$86</c:f>
              <c:strCache>
                <c:ptCount val="1"/>
                <c:pt idx="0">
                  <c:v>VÉGZETTEK SZÁMA METU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'LÉTSZÁM_PIACI RÉSZESEDÉS'!$T$84:$X$84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RÉSZESEDÉS'!$T$86:$X$86</c:f>
              <c:numCache>
                <c:formatCode>General</c:formatCode>
                <c:ptCount val="5"/>
                <c:pt idx="0">
                  <c:v>42</c:v>
                </c:pt>
                <c:pt idx="1">
                  <c:v>43</c:v>
                </c:pt>
                <c:pt idx="2">
                  <c:v>55</c:v>
                </c:pt>
                <c:pt idx="3">
                  <c:v>45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15-4400-9D22-9D2DE74F1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200687"/>
        <c:axId val="445192367"/>
      </c:barChart>
      <c:lineChart>
        <c:grouping val="standard"/>
        <c:varyColors val="0"/>
        <c:ser>
          <c:idx val="2"/>
          <c:order val="2"/>
          <c:tx>
            <c:strRef>
              <c:f>'LÉTSZÁM_PIACI RÉSZESEDÉS'!$S$87</c:f>
              <c:strCache>
                <c:ptCount val="1"/>
                <c:pt idx="0">
                  <c:v>arány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'LÉTSZÁM_PIACI RÉSZESEDÉS'!$T$84:$X$84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RÉSZESEDÉS'!$T$87:$X$87</c:f>
              <c:numCache>
                <c:formatCode>0.00</c:formatCode>
                <c:ptCount val="5"/>
                <c:pt idx="0">
                  <c:v>3.7135278514588861</c:v>
                </c:pt>
                <c:pt idx="1">
                  <c:v>3.9925719591457751</c:v>
                </c:pt>
                <c:pt idx="2">
                  <c:v>4.9594229035166819</c:v>
                </c:pt>
                <c:pt idx="3">
                  <c:v>4.4031311154598827</c:v>
                </c:pt>
                <c:pt idx="4">
                  <c:v>5.9644670050761421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15-4400-9D22-9D2DE74F1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024768"/>
        <c:axId val="1099038496"/>
      </c:lineChart>
      <c:catAx>
        <c:axId val="44520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192367"/>
        <c:crosses val="autoZero"/>
        <c:auto val="1"/>
        <c:lblAlgn val="ctr"/>
        <c:lblOffset val="100"/>
        <c:noMultiLvlLbl val="0"/>
      </c:catAx>
      <c:valAx>
        <c:axId val="445192367"/>
        <c:scaling>
          <c:orientation val="minMax"/>
          <c:max val="1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200687"/>
        <c:crosses val="autoZero"/>
        <c:crossBetween val="between"/>
      </c:valAx>
      <c:valAx>
        <c:axId val="1099038496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99024768"/>
        <c:crosses val="max"/>
        <c:crossBetween val="between"/>
      </c:valAx>
      <c:catAx>
        <c:axId val="109902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90384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 smtClean="0">
                <a:effectLst/>
              </a:rPr>
              <a:t>GAZDASÁGTUDOMÁNYOK</a:t>
            </a:r>
            <a:endParaRPr lang="hu-HU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'LÉTSZÁM_PIACI RÉSZESEDÉS'!$S$59</c:f>
              <c:strCache>
                <c:ptCount val="1"/>
                <c:pt idx="0">
                  <c:v>VÉGZETTEK SZÁMA ORSZÁGOSAN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'LÉTSZÁM_PIACI RÉSZESEDÉS'!$T$56:$X$58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RÉSZESEDÉS'!$T$59:$X$59</c:f>
              <c:numCache>
                <c:formatCode>General</c:formatCode>
                <c:ptCount val="5"/>
                <c:pt idx="0">
                  <c:v>3109</c:v>
                </c:pt>
                <c:pt idx="1">
                  <c:v>2963</c:v>
                </c:pt>
                <c:pt idx="2">
                  <c:v>2843</c:v>
                </c:pt>
                <c:pt idx="3">
                  <c:v>3182</c:v>
                </c:pt>
                <c:pt idx="4">
                  <c:v>2849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3-49EF-9D68-92F95018FB25}"/>
            </c:ext>
          </c:extLst>
        </c:ser>
        <c:ser>
          <c:idx val="1"/>
          <c:order val="1"/>
          <c:tx>
            <c:strRef>
              <c:f>'LÉTSZÁM_PIACI RÉSZESEDÉS'!$S$60</c:f>
              <c:strCache>
                <c:ptCount val="1"/>
                <c:pt idx="0">
                  <c:v>VÉGZETTEK SZÁMA METU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'LÉTSZÁM_PIACI RÉSZESEDÉS'!$T$56:$X$58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RÉSZESEDÉS'!$T$60:$X$60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62</c:v>
                </c:pt>
                <c:pt idx="3">
                  <c:v>38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3-49EF-9D68-92F95018F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200687"/>
        <c:axId val="445192367"/>
      </c:barChart>
      <c:lineChart>
        <c:grouping val="standard"/>
        <c:varyColors val="0"/>
        <c:ser>
          <c:idx val="2"/>
          <c:order val="2"/>
          <c:tx>
            <c:strRef>
              <c:f>'LÉTSZÁM_PIACI RÉSZESEDÉS'!$S$61</c:f>
              <c:strCache>
                <c:ptCount val="1"/>
                <c:pt idx="0">
                  <c:v>arány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'LÉTSZÁM_PIACI RÉSZESEDÉS'!$T$56:$X$58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RÉSZESEDÉS'!$T$61:$X$61</c:f>
              <c:numCache>
                <c:formatCode>0.00</c:formatCode>
                <c:ptCount val="5"/>
                <c:pt idx="0">
                  <c:v>1.6082341588935349</c:v>
                </c:pt>
                <c:pt idx="1">
                  <c:v>1.6874789065136686</c:v>
                </c:pt>
                <c:pt idx="2">
                  <c:v>2.180794934927893</c:v>
                </c:pt>
                <c:pt idx="3">
                  <c:v>1.1942174732872408</c:v>
                </c:pt>
                <c:pt idx="4">
                  <c:v>1.2636012636012637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63-49EF-9D68-92F95018F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1384528"/>
        <c:axId val="751383280"/>
      </c:lineChart>
      <c:catAx>
        <c:axId val="44520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192367"/>
        <c:crosses val="autoZero"/>
        <c:auto val="1"/>
        <c:lblAlgn val="ctr"/>
        <c:lblOffset val="100"/>
        <c:noMultiLvlLbl val="0"/>
      </c:catAx>
      <c:valAx>
        <c:axId val="445192367"/>
        <c:scaling>
          <c:orientation val="minMax"/>
          <c:max val="3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200687"/>
        <c:crosses val="autoZero"/>
        <c:crossBetween val="between"/>
      </c:valAx>
      <c:valAx>
        <c:axId val="751383280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51384528"/>
        <c:crosses val="max"/>
        <c:crossBetween val="between"/>
      </c:valAx>
      <c:catAx>
        <c:axId val="751384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13832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>
                <a:effectLst/>
              </a:rPr>
              <a:t>METU PIACI RÉSZESEDÉSE_MESTERKÉPZÉS</a:t>
            </a:r>
            <a:endParaRPr lang="hu-HU" sz="1400">
              <a:effectLst/>
            </a:endParaRPr>
          </a:p>
          <a:p>
            <a:pPr>
              <a:defRPr/>
            </a:pPr>
            <a:r>
              <a:rPr lang="hu-HU" sz="1400" b="0" i="0" baseline="0">
                <a:effectLst/>
              </a:rPr>
              <a:t>MŰVÉSZET</a:t>
            </a:r>
            <a:endParaRPr lang="hu-HU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38027693111859173"/>
          <c:y val="0.18439357726196337"/>
          <c:w val="0.522151401941501"/>
          <c:h val="0.40780321136901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'LÉTSZÁM_PIACI RÉSZESEDÉS'!$S$71</c:f>
              <c:strCache>
                <c:ptCount val="1"/>
                <c:pt idx="0">
                  <c:v>VÉGZETTEK SZÁMA ORSZÁGOSAN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'LÉTSZÁM_PIACI RÉSZESEDÉS'!$T$70:$X$70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RÉSZESEDÉS'!$T$71:$X$71</c:f>
              <c:numCache>
                <c:formatCode>General</c:formatCode>
                <c:ptCount val="5"/>
                <c:pt idx="0">
                  <c:v>262</c:v>
                </c:pt>
                <c:pt idx="1">
                  <c:v>246</c:v>
                </c:pt>
                <c:pt idx="2">
                  <c:v>353</c:v>
                </c:pt>
                <c:pt idx="3">
                  <c:v>327</c:v>
                </c:pt>
                <c:pt idx="4">
                  <c:v>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4-4928-8D35-3516E683034B}"/>
            </c:ext>
          </c:extLst>
        </c:ser>
        <c:ser>
          <c:idx val="1"/>
          <c:order val="1"/>
          <c:tx>
            <c:strRef>
              <c:f>'LÉTSZÁM_PIACI RÉSZESEDÉS'!$S$72</c:f>
              <c:strCache>
                <c:ptCount val="1"/>
                <c:pt idx="0">
                  <c:v>VÉGZETTEK SZÁMA METU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'LÉTSZÁM_PIACI RÉSZESEDÉS'!$T$70:$X$70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RÉSZESEDÉS'!$T$72:$X$72</c:f>
              <c:numCache>
                <c:formatCode>General</c:formatCode>
                <c:ptCount val="5"/>
                <c:pt idx="0">
                  <c:v>17</c:v>
                </c:pt>
                <c:pt idx="1">
                  <c:v>32</c:v>
                </c:pt>
                <c:pt idx="2">
                  <c:v>86</c:v>
                </c:pt>
                <c:pt idx="3">
                  <c:v>91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24-4928-8D35-3516E6830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200687"/>
        <c:axId val="445192367"/>
      </c:barChart>
      <c:lineChart>
        <c:grouping val="standard"/>
        <c:varyColors val="0"/>
        <c:ser>
          <c:idx val="2"/>
          <c:order val="2"/>
          <c:tx>
            <c:strRef>
              <c:f>'LÉTSZÁM_PIACI RÉSZESEDÉS'!$S$73</c:f>
              <c:strCache>
                <c:ptCount val="1"/>
                <c:pt idx="0">
                  <c:v>arány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'LÉTSZÁM_PIACI RÉSZESEDÉS'!$T$70:$X$70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'LÉTSZÁM_PIACI RÉSZESEDÉS'!$T$73:$X$73</c:f>
              <c:numCache>
                <c:formatCode>0.00</c:formatCode>
                <c:ptCount val="5"/>
                <c:pt idx="0">
                  <c:v>6.4885496183206106</c:v>
                </c:pt>
                <c:pt idx="1">
                  <c:v>13.008130081300813</c:v>
                </c:pt>
                <c:pt idx="2">
                  <c:v>24.362606232294617</c:v>
                </c:pt>
                <c:pt idx="3">
                  <c:v>27.828746177370032</c:v>
                </c:pt>
                <c:pt idx="4">
                  <c:v>27.514792899408285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24-4928-8D35-3516E6830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2884768"/>
        <c:axId val="922881024"/>
      </c:lineChart>
      <c:catAx>
        <c:axId val="44520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192367"/>
        <c:crosses val="autoZero"/>
        <c:auto val="1"/>
        <c:lblAlgn val="ctr"/>
        <c:lblOffset val="100"/>
        <c:noMultiLvlLbl val="0"/>
      </c:catAx>
      <c:valAx>
        <c:axId val="445192367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5200687"/>
        <c:crosses val="autoZero"/>
        <c:crossBetween val="between"/>
      </c:valAx>
      <c:valAx>
        <c:axId val="922881024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2884768"/>
        <c:crosses val="max"/>
        <c:crossBetween val="between"/>
      </c:valAx>
      <c:catAx>
        <c:axId val="92288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28810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METU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MUNKA_TANULÁS!$A$12</c:f>
              <c:strCache>
                <c:ptCount val="1"/>
                <c:pt idx="0">
                  <c:v>Későbbi továbbtanulók aránya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MUNKA_TANULÁS!$B$10:$F$10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MUNKA_TANULÁS!$B$12:$F$12</c:f>
              <c:numCache>
                <c:formatCode>0.00%</c:formatCode>
                <c:ptCount val="5"/>
                <c:pt idx="0">
                  <c:v>0.25690000000000002</c:v>
                </c:pt>
                <c:pt idx="1">
                  <c:v>0.22339999999999999</c:v>
                </c:pt>
                <c:pt idx="2">
                  <c:v>0.17530000000000001</c:v>
                </c:pt>
                <c:pt idx="3">
                  <c:v>0.1464</c:v>
                </c:pt>
                <c:pt idx="4">
                  <c:v>0.1406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C-49BD-802E-507220CEA65C}"/>
            </c:ext>
          </c:extLst>
        </c:ser>
        <c:ser>
          <c:idx val="0"/>
          <c:order val="3"/>
          <c:tx>
            <c:strRef>
              <c:f>MUNKA_TANULÁS!$A$14</c:f>
              <c:strCache>
                <c:ptCount val="1"/>
                <c:pt idx="0">
                  <c:v>Nem tanul tovább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MUNKA_TANULÁS!$B$10:$F$10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MUNKA_TANULÁS!$B$14:$F$14</c:f>
              <c:numCache>
                <c:formatCode>0.00%</c:formatCode>
                <c:ptCount val="5"/>
                <c:pt idx="0">
                  <c:v>0.74309999999999998</c:v>
                </c:pt>
                <c:pt idx="1">
                  <c:v>0.77659999999999996</c:v>
                </c:pt>
                <c:pt idx="2">
                  <c:v>0.82469999999999999</c:v>
                </c:pt>
                <c:pt idx="3">
                  <c:v>0.85360000000000003</c:v>
                </c:pt>
                <c:pt idx="4">
                  <c:v>0.85939999999999994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FC-49BD-802E-507220CEA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443616"/>
        <c:axId val="131345027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MUNKA_TANULÁS!$A$11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MUNKA_TANULÁS!$B$10:$F$10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MUNKA_TANULÁS!$B$11:$F$11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946</c:v>
                      </c:pt>
                      <c:pt idx="1">
                        <c:v>1101</c:v>
                      </c:pt>
                      <c:pt idx="2">
                        <c:v>713</c:v>
                      </c:pt>
                      <c:pt idx="3">
                        <c:v>813</c:v>
                      </c:pt>
                      <c:pt idx="4">
                        <c:v>868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07FC-49BD-802E-507220CEA65C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2"/>
          <c:tx>
            <c:strRef>
              <c:f>MUNKA_TANULÁS!$A$13</c:f>
              <c:strCache>
                <c:ptCount val="1"/>
                <c:pt idx="0">
                  <c:v>Későbbi tanulmányok intézményen belül aránya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MUNKA_TANULÁS!$B$10:$F$10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MUNKA_TANULÁS!$B$13:$F$13</c:f>
              <c:numCache>
                <c:formatCode>0.00%</c:formatCode>
                <c:ptCount val="5"/>
                <c:pt idx="0">
                  <c:v>0.1089</c:v>
                </c:pt>
                <c:pt idx="1">
                  <c:v>9.5399999999999999E-2</c:v>
                </c:pt>
                <c:pt idx="2">
                  <c:v>8.1299999999999997E-2</c:v>
                </c:pt>
                <c:pt idx="3">
                  <c:v>8.1199999999999994E-2</c:v>
                </c:pt>
                <c:pt idx="4">
                  <c:v>8.6400000000000005E-2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FC-49BD-802E-507220CEA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3267728"/>
        <c:axId val="1223271888"/>
      </c:lineChart>
      <c:catAx>
        <c:axId val="13134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50272"/>
        <c:crosses val="autoZero"/>
        <c:auto val="1"/>
        <c:lblAlgn val="ctr"/>
        <c:lblOffset val="100"/>
        <c:noMultiLvlLbl val="0"/>
      </c:catAx>
      <c:valAx>
        <c:axId val="131345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43616"/>
        <c:crosses val="autoZero"/>
        <c:crossBetween val="between"/>
      </c:valAx>
      <c:valAx>
        <c:axId val="1223271888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1223267728"/>
        <c:crosses val="max"/>
        <c:crossBetween val="between"/>
      </c:valAx>
      <c:catAx>
        <c:axId val="122326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32718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FEOR és ÁTLAGBÉR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ORSZÁGOS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3415979130363269"/>
          <c:y val="3.2132646913287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FEOR_BÉR!$B$25</c:f>
              <c:strCache>
                <c:ptCount val="1"/>
                <c:pt idx="0">
                  <c:v>Átlag bér eFt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FEOR_BÉR!$C$21:$G$22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FEOR_BÉR!$C$25:$G$25</c:f>
              <c:numCache>
                <c:formatCode>General</c:formatCode>
                <c:ptCount val="5"/>
                <c:pt idx="0">
                  <c:v>278</c:v>
                </c:pt>
                <c:pt idx="1">
                  <c:v>294</c:v>
                </c:pt>
                <c:pt idx="2">
                  <c:v>261</c:v>
                </c:pt>
                <c:pt idx="3">
                  <c:v>248</c:v>
                </c:pt>
                <c:pt idx="4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8-4F4A-BFC8-FAC871B1C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1600160"/>
        <c:axId val="21415989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FEOR_BÉR!$B$23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FEOR_BÉR!$C$21:$G$22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FEOR_BÉR!$C$23:$G$23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389</c:v>
                      </c:pt>
                      <c:pt idx="1">
                        <c:v>396</c:v>
                      </c:pt>
                      <c:pt idx="2">
                        <c:v>428</c:v>
                      </c:pt>
                      <c:pt idx="3">
                        <c:v>352</c:v>
                      </c:pt>
                      <c:pt idx="4">
                        <c:v>348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C08-4F4A-BFC8-FAC871B1C03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FEOR_BÉR!$B$24</c:f>
              <c:strCache>
                <c:ptCount val="1"/>
                <c:pt idx="0">
                  <c:v>Felsőfokú FEOR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FEOR_BÉR!$C$21:$G$22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FEOR_BÉR!$C$24:$G$24</c:f>
              <c:numCache>
                <c:formatCode>0.00%</c:formatCode>
                <c:ptCount val="5"/>
                <c:pt idx="0">
                  <c:v>0.68630000000000002</c:v>
                </c:pt>
                <c:pt idx="1">
                  <c:v>0.69359999999999999</c:v>
                </c:pt>
                <c:pt idx="2">
                  <c:v>0.58689999999999998</c:v>
                </c:pt>
                <c:pt idx="3">
                  <c:v>0.61529999999999996</c:v>
                </c:pt>
                <c:pt idx="4">
                  <c:v>0.5595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08-4F4A-BFC8-FAC871B1C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108128"/>
        <c:axId val="2141599328"/>
      </c:lineChart>
      <c:catAx>
        <c:axId val="21416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41598912"/>
        <c:crosses val="autoZero"/>
        <c:auto val="1"/>
        <c:lblAlgn val="ctr"/>
        <c:lblOffset val="100"/>
        <c:noMultiLvlLbl val="0"/>
      </c:catAx>
      <c:valAx>
        <c:axId val="2141598912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41600160"/>
        <c:crosses val="autoZero"/>
        <c:crossBetween val="between"/>
      </c:valAx>
      <c:valAx>
        <c:axId val="2141599328"/>
        <c:scaling>
          <c:orientation val="minMax"/>
          <c:max val="1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5108128"/>
        <c:crosses val="max"/>
        <c:crossBetween val="between"/>
      </c:valAx>
      <c:catAx>
        <c:axId val="345108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15993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ORSZÁGOS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MUNKA_TANULÁS!$A$11</c:f>
              <c:strCache>
                <c:ptCount val="1"/>
                <c:pt idx="0">
                  <c:v>Későbbi továbbtanulók aránya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MUNKA_TANULÁS!$B$8:$F$9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MUNKA_TANULÁS!$B$11:$F$11</c:f>
              <c:numCache>
                <c:formatCode>0.00%</c:formatCode>
                <c:ptCount val="5"/>
                <c:pt idx="0">
                  <c:v>0.35110000000000002</c:v>
                </c:pt>
                <c:pt idx="1">
                  <c:v>0.3518</c:v>
                </c:pt>
                <c:pt idx="2">
                  <c:v>0.32219999999999999</c:v>
                </c:pt>
                <c:pt idx="3">
                  <c:v>0.31</c:v>
                </c:pt>
                <c:pt idx="4">
                  <c:v>0.28339999999999999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F-46E8-9889-A2A2EE9777C4}"/>
            </c:ext>
          </c:extLst>
        </c:ser>
        <c:ser>
          <c:idx val="0"/>
          <c:order val="3"/>
          <c:tx>
            <c:strRef>
              <c:f>MUNKA_TANULÁS!$A$13</c:f>
              <c:strCache>
                <c:ptCount val="1"/>
                <c:pt idx="0">
                  <c:v>Nem tanult tovább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MUNKA_TANULÁS!$B$8:$F$9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MUNKA_TANULÁS!$B$13:$F$13</c:f>
              <c:numCache>
                <c:formatCode>0.00%</c:formatCode>
                <c:ptCount val="5"/>
                <c:pt idx="0">
                  <c:v>0.64890000000000003</c:v>
                </c:pt>
                <c:pt idx="1">
                  <c:v>0.6482</c:v>
                </c:pt>
                <c:pt idx="2">
                  <c:v>0.67779999999999996</c:v>
                </c:pt>
                <c:pt idx="3">
                  <c:v>0.69</c:v>
                </c:pt>
                <c:pt idx="4">
                  <c:v>0.71660000000000001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F-46E8-9889-A2A2EE977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443616"/>
        <c:axId val="131345027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MUNKA_TANULÁS!$A$10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MUNKA_TANULÁS!$B$8:$F$9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MUNKA_TANULÁS!$B$10:$F$10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14962</c:v>
                      </c:pt>
                      <c:pt idx="1">
                        <c:v>13733</c:v>
                      </c:pt>
                      <c:pt idx="2">
                        <c:v>10696</c:v>
                      </c:pt>
                      <c:pt idx="3">
                        <c:v>9651</c:v>
                      </c:pt>
                      <c:pt idx="4">
                        <c:v>9621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EA2F-46E8-9889-A2A2EE9777C4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2"/>
          <c:tx>
            <c:strRef>
              <c:f>MUNKA_TANULÁS!$A$12</c:f>
              <c:strCache>
                <c:ptCount val="1"/>
                <c:pt idx="0">
                  <c:v>Későbbi tanulmányok intézményen belül aránya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MUNKA_TANULÁS!$B$8:$F$9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MUNKA_TANULÁS!$B$12:$F$12</c:f>
              <c:numCache>
                <c:formatCode>0.00%</c:formatCode>
                <c:ptCount val="5"/>
                <c:pt idx="0">
                  <c:v>0.1913</c:v>
                </c:pt>
                <c:pt idx="1">
                  <c:v>0.1893</c:v>
                </c:pt>
                <c:pt idx="2">
                  <c:v>0.17810000000000001</c:v>
                </c:pt>
                <c:pt idx="3">
                  <c:v>0.18060000000000001</c:v>
                </c:pt>
                <c:pt idx="4">
                  <c:v>0.16039999999999999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2F-46E8-9889-A2A2EE977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979664"/>
        <c:axId val="1099984240"/>
      </c:lineChart>
      <c:catAx>
        <c:axId val="13134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50272"/>
        <c:crosses val="autoZero"/>
        <c:auto val="1"/>
        <c:lblAlgn val="ctr"/>
        <c:lblOffset val="100"/>
        <c:noMultiLvlLbl val="0"/>
      </c:catAx>
      <c:valAx>
        <c:axId val="1313450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43616"/>
        <c:crosses val="autoZero"/>
        <c:crossBetween val="between"/>
      </c:valAx>
      <c:valAx>
        <c:axId val="1099984240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1099979664"/>
        <c:crosses val="max"/>
        <c:crossBetween val="between"/>
      </c:valAx>
      <c:catAx>
        <c:axId val="1099979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99842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ORSZÁGOS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5220415573053368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MUNKA_TANULÁS!$A$26</c:f>
              <c:strCache>
                <c:ptCount val="1"/>
                <c:pt idx="0">
                  <c:v>Későbbi továbbtanulók aránya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MUNKA_TANULÁS!$B$23:$F$24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MUNKA_TANULÁS!$B$26:$F$26</c:f>
              <c:numCache>
                <c:formatCode>0.00%</c:formatCode>
                <c:ptCount val="5"/>
                <c:pt idx="0">
                  <c:v>0.30649999999999999</c:v>
                </c:pt>
                <c:pt idx="1">
                  <c:v>0.31240000000000001</c:v>
                </c:pt>
                <c:pt idx="2">
                  <c:v>0.2757</c:v>
                </c:pt>
                <c:pt idx="3">
                  <c:v>0.26400000000000001</c:v>
                </c:pt>
                <c:pt idx="4">
                  <c:v>0.2402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1-4C91-B568-23E15B468AFB}"/>
            </c:ext>
          </c:extLst>
        </c:ser>
        <c:ser>
          <c:idx val="0"/>
          <c:order val="3"/>
          <c:tx>
            <c:strRef>
              <c:f>MUNKA_TANULÁS!$A$28</c:f>
              <c:strCache>
                <c:ptCount val="1"/>
                <c:pt idx="0">
                  <c:v>Nem tanult tovább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MUNKA_TANULÁS!$B$23:$F$24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MUNKA_TANULÁS!$B$28:$F$28</c:f>
              <c:numCache>
                <c:formatCode>0.00%</c:formatCode>
                <c:ptCount val="5"/>
                <c:pt idx="0">
                  <c:v>0.69350000000000001</c:v>
                </c:pt>
                <c:pt idx="1">
                  <c:v>0.68759999999999999</c:v>
                </c:pt>
                <c:pt idx="2">
                  <c:v>0.72429999999999994</c:v>
                </c:pt>
                <c:pt idx="3">
                  <c:v>0.73599999999999999</c:v>
                </c:pt>
                <c:pt idx="4">
                  <c:v>0.75980000000000003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1-4C91-B568-23E15B468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443616"/>
        <c:axId val="131345027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MUNKA_TANULÁS!$A$25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MUNKA_TANULÁS!$B$23:$F$24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MUNKA_TANULÁS!$B$25:$F$25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9661</c:v>
                      </c:pt>
                      <c:pt idx="1">
                        <c:v>8944</c:v>
                      </c:pt>
                      <c:pt idx="2">
                        <c:v>7203</c:v>
                      </c:pt>
                      <c:pt idx="3">
                        <c:v>6648</c:v>
                      </c:pt>
                      <c:pt idx="4">
                        <c:v>6587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D861-4C91-B568-23E15B468AFB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2"/>
          <c:tx>
            <c:strRef>
              <c:f>MUNKA_TANULÁS!$A$27</c:f>
              <c:strCache>
                <c:ptCount val="1"/>
                <c:pt idx="0">
                  <c:v>Későbbi tanulmányok intézményen belül aránya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MUNKA_TANULÁS!$B$23:$F$24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MUNKA_TANULÁS!$B$27:$F$27</c:f>
              <c:numCache>
                <c:formatCode>0.00%</c:formatCode>
                <c:ptCount val="5"/>
                <c:pt idx="0">
                  <c:v>0.16189999999999999</c:v>
                </c:pt>
                <c:pt idx="1">
                  <c:v>0.16339999999999999</c:v>
                </c:pt>
                <c:pt idx="2">
                  <c:v>0.14699999999999999</c:v>
                </c:pt>
                <c:pt idx="3">
                  <c:v>0.1479</c:v>
                </c:pt>
                <c:pt idx="4">
                  <c:v>0.13189999999999999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1-4C91-B568-23E15B468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486048"/>
        <c:axId val="1313470240"/>
      </c:lineChart>
      <c:catAx>
        <c:axId val="13134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50272"/>
        <c:crosses val="autoZero"/>
        <c:auto val="1"/>
        <c:lblAlgn val="ctr"/>
        <c:lblOffset val="100"/>
        <c:noMultiLvlLbl val="0"/>
      </c:catAx>
      <c:valAx>
        <c:axId val="1313450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43616"/>
        <c:crosses val="autoZero"/>
        <c:crossBetween val="between"/>
      </c:valAx>
      <c:valAx>
        <c:axId val="1313470240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1313486048"/>
        <c:crosses val="max"/>
        <c:crossBetween val="between"/>
      </c:valAx>
      <c:catAx>
        <c:axId val="1313486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34702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METU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5824930008748906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MUNKA_TANULÁS!$A$29</c:f>
              <c:strCache>
                <c:ptCount val="1"/>
                <c:pt idx="0">
                  <c:v>Későbbi továbbtanulók aránya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MUNKA_TANULÁS!$B$26:$F$27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MUNKA_TANULÁS!$B$29:$F$29</c:f>
              <c:numCache>
                <c:formatCode>0.00%</c:formatCode>
                <c:ptCount val="5"/>
                <c:pt idx="0">
                  <c:v>0.18329999999999999</c:v>
                </c:pt>
                <c:pt idx="1">
                  <c:v>0.1709</c:v>
                </c:pt>
                <c:pt idx="2">
                  <c:v>0.10340000000000001</c:v>
                </c:pt>
                <c:pt idx="3">
                  <c:v>0.10150000000000001</c:v>
                </c:pt>
                <c:pt idx="4">
                  <c:v>0.1008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CF-4BE6-B406-8ECC02E88A7B}"/>
            </c:ext>
          </c:extLst>
        </c:ser>
        <c:ser>
          <c:idx val="0"/>
          <c:order val="3"/>
          <c:tx>
            <c:strRef>
              <c:f>MUNKA_TANULÁS!$A$31</c:f>
              <c:strCache>
                <c:ptCount val="1"/>
                <c:pt idx="0">
                  <c:v>Nem tanul tovább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MUNKA_TANULÁS!$B$26:$F$27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MUNKA_TANULÁS!$B$31:$F$31</c:f>
              <c:numCache>
                <c:formatCode>0.00%</c:formatCode>
                <c:ptCount val="5"/>
                <c:pt idx="0">
                  <c:v>0.81669999999999998</c:v>
                </c:pt>
                <c:pt idx="1">
                  <c:v>0.82909999999999995</c:v>
                </c:pt>
                <c:pt idx="2">
                  <c:v>0.89659999999999995</c:v>
                </c:pt>
                <c:pt idx="3">
                  <c:v>0.89849999999999997</c:v>
                </c:pt>
                <c:pt idx="4">
                  <c:v>0.8992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CF-4BE6-B406-8ECC02E88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443616"/>
        <c:axId val="131345027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MUNKA_TANULÁS!$A$28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MUNKA_TANULÁS!$B$26:$F$27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MUNKA_TANULÁS!$B$28:$F$28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491</c:v>
                      </c:pt>
                      <c:pt idx="1">
                        <c:v>626</c:v>
                      </c:pt>
                      <c:pt idx="2">
                        <c:v>416</c:v>
                      </c:pt>
                      <c:pt idx="3">
                        <c:v>473</c:v>
                      </c:pt>
                      <c:pt idx="4">
                        <c:v>506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C0CF-4BE6-B406-8ECC02E88A7B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2"/>
          <c:tx>
            <c:strRef>
              <c:f>MUNKA_TANULÁS!$A$30</c:f>
              <c:strCache>
                <c:ptCount val="1"/>
                <c:pt idx="0">
                  <c:v>Későbbi tanulmányok intézményen belül aránya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MUNKA_TANULÁS!$B$26:$F$27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MUNKA_TANULÁS!$B$30:$F$30</c:f>
              <c:numCache>
                <c:formatCode>0.00%</c:formatCode>
                <c:ptCount val="5"/>
                <c:pt idx="0">
                  <c:v>3.8699999999999998E-2</c:v>
                </c:pt>
                <c:pt idx="1">
                  <c:v>3.9899999999999998E-2</c:v>
                </c:pt>
                <c:pt idx="2">
                  <c:v>1.44E-2</c:v>
                </c:pt>
                <c:pt idx="3">
                  <c:v>3.5900000000000001E-2</c:v>
                </c:pt>
                <c:pt idx="4">
                  <c:v>5.3400000000000003E-2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CF-4BE6-B406-8ECC02E88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443664"/>
        <c:axId val="904454896"/>
      </c:lineChart>
      <c:catAx>
        <c:axId val="13134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50272"/>
        <c:crosses val="autoZero"/>
        <c:auto val="1"/>
        <c:lblAlgn val="ctr"/>
        <c:lblOffset val="100"/>
        <c:noMultiLvlLbl val="0"/>
      </c:catAx>
      <c:valAx>
        <c:axId val="131345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43616"/>
        <c:crosses val="autoZero"/>
        <c:crossBetween val="between"/>
      </c:valAx>
      <c:valAx>
        <c:axId val="904454896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904443664"/>
        <c:crosses val="max"/>
        <c:crossBetween val="between"/>
      </c:valAx>
      <c:catAx>
        <c:axId val="904443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44548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ORSZÁGOS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MUNKA_TANULÁS!$A$40</c:f>
              <c:strCache>
                <c:ptCount val="1"/>
                <c:pt idx="0">
                  <c:v>Későbbi továbbtanulók aránya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MUNKA_TANULÁS!$B$37:$F$38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MUNKA_TANULÁS!$B$40:$F$40</c:f>
              <c:numCache>
                <c:formatCode>0.00%</c:formatCode>
                <c:ptCount val="5"/>
                <c:pt idx="0">
                  <c:v>0.65659999999999996</c:v>
                </c:pt>
                <c:pt idx="1">
                  <c:v>0.58989999999999998</c:v>
                </c:pt>
                <c:pt idx="2">
                  <c:v>0.52490000000000003</c:v>
                </c:pt>
                <c:pt idx="3">
                  <c:v>0.46460000000000001</c:v>
                </c:pt>
                <c:pt idx="4">
                  <c:v>0.38600000000000001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1-4BEB-A62E-C6FCD26F5938}"/>
            </c:ext>
          </c:extLst>
        </c:ser>
        <c:ser>
          <c:idx val="0"/>
          <c:order val="3"/>
          <c:tx>
            <c:strRef>
              <c:f>MUNKA_TANULÁS!$A$42</c:f>
              <c:strCache>
                <c:ptCount val="1"/>
                <c:pt idx="0">
                  <c:v>Nem tanult tovább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MUNKA_TANULÁS!$B$37:$F$38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MUNKA_TANULÁS!$B$42:$F$42</c:f>
              <c:numCache>
                <c:formatCode>0.00%</c:formatCode>
                <c:ptCount val="5"/>
                <c:pt idx="0">
                  <c:v>0.34340000000000004</c:v>
                </c:pt>
                <c:pt idx="1">
                  <c:v>0.41010000000000002</c:v>
                </c:pt>
                <c:pt idx="2">
                  <c:v>0.47509999999999997</c:v>
                </c:pt>
                <c:pt idx="3">
                  <c:v>0.53539999999999999</c:v>
                </c:pt>
                <c:pt idx="4">
                  <c:v>0.61399999999999999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D1-4BEB-A62E-C6FCD26F5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443616"/>
        <c:axId val="131345027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MUNKA_TANULÁS!$A$39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MUNKA_TANULÁS!$B$37:$F$38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MUNKA_TANULÁS!$B$39:$F$39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699</c:v>
                      </c:pt>
                      <c:pt idx="1">
                        <c:v>756</c:v>
                      </c:pt>
                      <c:pt idx="2">
                        <c:v>663</c:v>
                      </c:pt>
                      <c:pt idx="3">
                        <c:v>706</c:v>
                      </c:pt>
                      <c:pt idx="4">
                        <c:v>671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96D1-4BEB-A62E-C6FCD26F5938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2"/>
          <c:tx>
            <c:strRef>
              <c:f>MUNKA_TANULÁS!$A$41</c:f>
              <c:strCache>
                <c:ptCount val="1"/>
                <c:pt idx="0">
                  <c:v>Későbbi tanulmányok intézményen belül aránya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MUNKA_TANULÁS!$B$37:$F$38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MUNKA_TANULÁS!$B$41:$F$41</c:f>
              <c:numCache>
                <c:formatCode>0.00%</c:formatCode>
                <c:ptCount val="5"/>
                <c:pt idx="0">
                  <c:v>0.53080000000000005</c:v>
                </c:pt>
                <c:pt idx="1">
                  <c:v>0.46429999999999999</c:v>
                </c:pt>
                <c:pt idx="2">
                  <c:v>0.3997</c:v>
                </c:pt>
                <c:pt idx="3">
                  <c:v>0.36120000000000002</c:v>
                </c:pt>
                <c:pt idx="4">
                  <c:v>0.29659999999999997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D1-4BEB-A62E-C6FCD26F5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491872"/>
        <c:axId val="1313472736"/>
      </c:lineChart>
      <c:catAx>
        <c:axId val="13134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50272"/>
        <c:crosses val="autoZero"/>
        <c:auto val="1"/>
        <c:lblAlgn val="ctr"/>
        <c:lblOffset val="100"/>
        <c:noMultiLvlLbl val="0"/>
      </c:catAx>
      <c:valAx>
        <c:axId val="1313450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43616"/>
        <c:crosses val="autoZero"/>
        <c:crossBetween val="between"/>
      </c:valAx>
      <c:valAx>
        <c:axId val="1313472736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1313491872"/>
        <c:crosses val="max"/>
        <c:crossBetween val="between"/>
      </c:valAx>
      <c:catAx>
        <c:axId val="1313491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34727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METU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MUNKA_TANULÁS!$A$46</c:f>
              <c:strCache>
                <c:ptCount val="1"/>
                <c:pt idx="0">
                  <c:v>Későbbi továbbtanulók aránya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MUNKA_TANULÁS!$B$43:$F$44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MUNKA_TANULÁS!$B$46:$F$46</c:f>
              <c:numCache>
                <c:formatCode>0.00%</c:formatCode>
                <c:ptCount val="5"/>
                <c:pt idx="0">
                  <c:v>0.4133</c:v>
                </c:pt>
                <c:pt idx="1">
                  <c:v>0.27700000000000002</c:v>
                </c:pt>
                <c:pt idx="2">
                  <c:v>0.2747</c:v>
                </c:pt>
                <c:pt idx="3">
                  <c:v>0.1769</c:v>
                </c:pt>
                <c:pt idx="4">
                  <c:v>0.2185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9-4215-96A2-680AFCA8AB42}"/>
            </c:ext>
          </c:extLst>
        </c:ser>
        <c:ser>
          <c:idx val="0"/>
          <c:order val="3"/>
          <c:tx>
            <c:strRef>
              <c:f>MUNKA_TANULÁS!$A$48</c:f>
              <c:strCache>
                <c:ptCount val="1"/>
                <c:pt idx="0">
                  <c:v>Nem tanul tovább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MUNKA_TANULÁS!$B$43:$F$44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MUNKA_TANULÁS!$B$48:$F$48</c:f>
              <c:numCache>
                <c:formatCode>0.00%</c:formatCode>
                <c:ptCount val="5"/>
                <c:pt idx="0">
                  <c:v>0.5867</c:v>
                </c:pt>
                <c:pt idx="1">
                  <c:v>0.72299999999999998</c:v>
                </c:pt>
                <c:pt idx="2">
                  <c:v>0.72530000000000006</c:v>
                </c:pt>
                <c:pt idx="3">
                  <c:v>0.82309999999999994</c:v>
                </c:pt>
                <c:pt idx="4">
                  <c:v>0.78149999999999997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B9-4215-96A2-680AFCA8A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443616"/>
        <c:axId val="131345027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MUNKA_TANULÁS!$A$45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MUNKA_TANULÁS!$B$43:$F$44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MUNKA_TANULÁS!$B$45:$F$45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75</c:v>
                      </c:pt>
                      <c:pt idx="1">
                        <c:v>148</c:v>
                      </c:pt>
                      <c:pt idx="2">
                        <c:v>91</c:v>
                      </c:pt>
                      <c:pt idx="3">
                        <c:v>130</c:v>
                      </c:pt>
                      <c:pt idx="4">
                        <c:v>119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89B9-4215-96A2-680AFCA8AB42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2"/>
          <c:tx>
            <c:strRef>
              <c:f>MUNKA_TANULÁS!$A$47</c:f>
              <c:strCache>
                <c:ptCount val="1"/>
                <c:pt idx="0">
                  <c:v>Későbbi tanulmányok intézményen belül aránya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MUNKA_TANULÁS!$B$43:$F$44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MUNKA_TANULÁS!$B$47:$F$47</c:f>
              <c:numCache>
                <c:formatCode>0.00%</c:formatCode>
                <c:ptCount val="5"/>
                <c:pt idx="0">
                  <c:v>0.28000000000000003</c:v>
                </c:pt>
                <c:pt idx="1">
                  <c:v>0.14860000000000001</c:v>
                </c:pt>
                <c:pt idx="2">
                  <c:v>0.17580000000000001</c:v>
                </c:pt>
                <c:pt idx="3">
                  <c:v>0.1308</c:v>
                </c:pt>
                <c:pt idx="4">
                  <c:v>0.15129999999999999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B9-4215-96A2-680AFCA8A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452816"/>
        <c:axId val="904442416"/>
      </c:lineChart>
      <c:catAx>
        <c:axId val="13134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50272"/>
        <c:crosses val="autoZero"/>
        <c:auto val="1"/>
        <c:lblAlgn val="ctr"/>
        <c:lblOffset val="100"/>
        <c:noMultiLvlLbl val="0"/>
      </c:catAx>
      <c:valAx>
        <c:axId val="1313450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43616"/>
        <c:crosses val="autoZero"/>
        <c:crossBetween val="between"/>
      </c:valAx>
      <c:valAx>
        <c:axId val="904442416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904452816"/>
        <c:crosses val="max"/>
        <c:crossBetween val="between"/>
      </c:valAx>
      <c:catAx>
        <c:axId val="904452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44424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ORSZÁGOS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MUNKA_TANULÁS!$A$58</c:f>
              <c:strCache>
                <c:ptCount val="1"/>
                <c:pt idx="0">
                  <c:v>Későbbi továbbtanulók aránya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MUNKA_TANULÁS!$B$55:$F$56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MUNKA_TANULÁS!$B$58:$F$58</c:f>
              <c:numCache>
                <c:formatCode>0.00%</c:formatCode>
                <c:ptCount val="5"/>
                <c:pt idx="0">
                  <c:v>0.42420000000000002</c:v>
                </c:pt>
                <c:pt idx="1">
                  <c:v>0.42680000000000001</c:v>
                </c:pt>
                <c:pt idx="2">
                  <c:v>0.33879999999999999</c:v>
                </c:pt>
                <c:pt idx="3">
                  <c:v>0.27560000000000001</c:v>
                </c:pt>
                <c:pt idx="4">
                  <c:v>0.2989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1-4AC5-A018-EE6F04D6BA34}"/>
            </c:ext>
          </c:extLst>
        </c:ser>
        <c:ser>
          <c:idx val="0"/>
          <c:order val="3"/>
          <c:tx>
            <c:strRef>
              <c:f>MUNKA_TANULÁS!$A$60</c:f>
              <c:strCache>
                <c:ptCount val="1"/>
                <c:pt idx="0">
                  <c:v>Nem tanult tovább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MUNKA_TANULÁS!$B$55:$F$56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MUNKA_TANULÁS!$B$60:$F$60</c:f>
              <c:numCache>
                <c:formatCode>0.00%</c:formatCode>
                <c:ptCount val="5"/>
                <c:pt idx="0">
                  <c:v>0.57579999999999998</c:v>
                </c:pt>
                <c:pt idx="1">
                  <c:v>0.57319999999999993</c:v>
                </c:pt>
                <c:pt idx="2">
                  <c:v>0.66120000000000001</c:v>
                </c:pt>
                <c:pt idx="3">
                  <c:v>0.72439999999999993</c:v>
                </c:pt>
                <c:pt idx="4">
                  <c:v>0.70110000000000006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01-4AC5-A018-EE6F04D6B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443616"/>
        <c:axId val="131345027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MUNKA_TANULÁS!$A$57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MUNKA_TANULÁS!$B$55:$F$56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MUNKA_TANULÁS!$B$57:$F$57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389</c:v>
                      </c:pt>
                      <c:pt idx="1">
                        <c:v>396</c:v>
                      </c:pt>
                      <c:pt idx="2">
                        <c:v>428</c:v>
                      </c:pt>
                      <c:pt idx="3">
                        <c:v>352</c:v>
                      </c:pt>
                      <c:pt idx="4">
                        <c:v>348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E01-4AC5-A018-EE6F04D6BA34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2"/>
          <c:tx>
            <c:strRef>
              <c:f>MUNKA_TANULÁS!$A$59</c:f>
              <c:strCache>
                <c:ptCount val="1"/>
                <c:pt idx="0">
                  <c:v>Későbbi tanulmányok intézményen belül aránya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MUNKA_TANULÁS!$B$55:$F$56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MUNKA_TANULÁS!$B$59:$F$59</c:f>
              <c:numCache>
                <c:formatCode>0.00%</c:formatCode>
                <c:ptCount val="5"/>
                <c:pt idx="0">
                  <c:v>0.22620000000000001</c:v>
                </c:pt>
                <c:pt idx="1">
                  <c:v>0.2601</c:v>
                </c:pt>
                <c:pt idx="2">
                  <c:v>0.17530000000000001</c:v>
                </c:pt>
                <c:pt idx="3">
                  <c:v>0.1278</c:v>
                </c:pt>
                <c:pt idx="4">
                  <c:v>0.1552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01-4AC5-A018-EE6F04D6B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443616"/>
        <c:axId val="1313450272"/>
      </c:lineChart>
      <c:catAx>
        <c:axId val="13134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50272"/>
        <c:crosses val="autoZero"/>
        <c:auto val="1"/>
        <c:lblAlgn val="ctr"/>
        <c:lblOffset val="100"/>
        <c:noMultiLvlLbl val="0"/>
      </c:catAx>
      <c:valAx>
        <c:axId val="1313450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43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Diagramcím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MUNKA_TANULÁS!$A$64</c:f>
              <c:strCache>
                <c:ptCount val="1"/>
                <c:pt idx="0">
                  <c:v>Későbbi továbbtanulók aránya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MUNKA_TANULÁS!$B$61:$F$62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MUNKA_TANULÁS!$B$64:$F$64</c:f>
              <c:numCache>
                <c:formatCode>0.00%</c:formatCode>
                <c:ptCount val="5"/>
                <c:pt idx="0">
                  <c:v>0.45279999999999998</c:v>
                </c:pt>
                <c:pt idx="1">
                  <c:v>0.42499999999999999</c:v>
                </c:pt>
                <c:pt idx="2">
                  <c:v>0.40510000000000002</c:v>
                </c:pt>
                <c:pt idx="3">
                  <c:v>0.32579999999999998</c:v>
                </c:pt>
                <c:pt idx="4">
                  <c:v>0.29409999999999997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0-46C7-8963-1D15D337D381}"/>
            </c:ext>
          </c:extLst>
        </c:ser>
        <c:ser>
          <c:idx val="0"/>
          <c:order val="3"/>
          <c:tx>
            <c:strRef>
              <c:f>MUNKA_TANULÁS!$A$66</c:f>
              <c:strCache>
                <c:ptCount val="1"/>
                <c:pt idx="0">
                  <c:v>Nem tanul tovább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MUNKA_TANULÁS!$B$61:$F$62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MUNKA_TANULÁS!$B$66:$F$66</c:f>
              <c:numCache>
                <c:formatCode>0.00%</c:formatCode>
                <c:ptCount val="5"/>
                <c:pt idx="0">
                  <c:v>0.54720000000000002</c:v>
                </c:pt>
                <c:pt idx="1">
                  <c:v>0.57499999999999996</c:v>
                </c:pt>
                <c:pt idx="2">
                  <c:v>0.59489999999999998</c:v>
                </c:pt>
                <c:pt idx="3">
                  <c:v>0.67420000000000002</c:v>
                </c:pt>
                <c:pt idx="4">
                  <c:v>0.70589999999999997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A0-46C7-8963-1D15D337D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443616"/>
        <c:axId val="131345027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MUNKA_TANULÁS!$A$63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MUNKA_TANULÁS!$B$61:$F$62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MUNKA_TANULÁS!$B$63:$F$63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106</c:v>
                      </c:pt>
                      <c:pt idx="1">
                        <c:v>120</c:v>
                      </c:pt>
                      <c:pt idx="2">
                        <c:v>79</c:v>
                      </c:pt>
                      <c:pt idx="3">
                        <c:v>89</c:v>
                      </c:pt>
                      <c:pt idx="4">
                        <c:v>102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C4A0-46C7-8963-1D15D337D38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2"/>
          <c:tx>
            <c:strRef>
              <c:f>MUNKA_TANULÁS!$A$65</c:f>
              <c:strCache>
                <c:ptCount val="1"/>
                <c:pt idx="0">
                  <c:v>Későbbi tanulmányok intézményen belül aránya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MUNKA_TANULÁS!$B$61:$F$62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MUNKA_TANULÁS!$B$65:$F$65</c:f>
              <c:numCache>
                <c:formatCode>0.00%</c:formatCode>
                <c:ptCount val="5"/>
                <c:pt idx="0">
                  <c:v>0.34910000000000002</c:v>
                </c:pt>
                <c:pt idx="1">
                  <c:v>0.33329999999999999</c:v>
                </c:pt>
                <c:pt idx="2">
                  <c:v>0.27850000000000003</c:v>
                </c:pt>
                <c:pt idx="3">
                  <c:v>0.2472</c:v>
                </c:pt>
                <c:pt idx="4">
                  <c:v>0.2157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A0-46C7-8963-1D15D337D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791328"/>
        <c:axId val="798788416"/>
      </c:lineChart>
      <c:catAx>
        <c:axId val="13134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50272"/>
        <c:crosses val="autoZero"/>
        <c:auto val="1"/>
        <c:lblAlgn val="ctr"/>
        <c:lblOffset val="100"/>
        <c:noMultiLvlLbl val="0"/>
      </c:catAx>
      <c:valAx>
        <c:axId val="1313450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43616"/>
        <c:crosses val="autoZero"/>
        <c:crossBetween val="between"/>
      </c:valAx>
      <c:valAx>
        <c:axId val="798788416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798791328"/>
        <c:crosses val="max"/>
        <c:crossBetween val="between"/>
      </c:valAx>
      <c:catAx>
        <c:axId val="798791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87884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ORSZÁGOS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MUNKA_TANULÁS!$A$79</c:f>
              <c:strCache>
                <c:ptCount val="1"/>
                <c:pt idx="0">
                  <c:v>Későbbi továbbtanulók aránya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MUNKA_TANULÁS!$B$76:$F$77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MUNKA_TANULÁS!$B$79:$F$79</c:f>
              <c:numCache>
                <c:formatCode>0.00%</c:formatCode>
                <c:ptCount val="5"/>
                <c:pt idx="0">
                  <c:v>0.39589999999999997</c:v>
                </c:pt>
                <c:pt idx="1">
                  <c:v>0.39129999999999998</c:v>
                </c:pt>
                <c:pt idx="2">
                  <c:v>0.40260000000000001</c:v>
                </c:pt>
                <c:pt idx="3">
                  <c:v>0.41749999999999998</c:v>
                </c:pt>
                <c:pt idx="4">
                  <c:v>0.3881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A1-4D81-B4C6-432E897A57B5}"/>
            </c:ext>
          </c:extLst>
        </c:ser>
        <c:ser>
          <c:idx val="0"/>
          <c:order val="3"/>
          <c:tx>
            <c:strRef>
              <c:f>MUNKA_TANULÁS!$A$81</c:f>
              <c:strCache>
                <c:ptCount val="1"/>
                <c:pt idx="0">
                  <c:v>Nem tanult tovább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MUNKA_TANULÁS!$B$76:$F$77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MUNKA_TANULÁS!$B$81:$F$81</c:f>
              <c:numCache>
                <c:formatCode>0.00%</c:formatCode>
                <c:ptCount val="5"/>
                <c:pt idx="0">
                  <c:v>0.60410000000000008</c:v>
                </c:pt>
                <c:pt idx="1">
                  <c:v>0.60870000000000002</c:v>
                </c:pt>
                <c:pt idx="2">
                  <c:v>0.59739999999999993</c:v>
                </c:pt>
                <c:pt idx="3">
                  <c:v>0.58250000000000002</c:v>
                </c:pt>
                <c:pt idx="4">
                  <c:v>0.6119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A1-4D81-B4C6-432E897A5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443616"/>
        <c:axId val="131345027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MUNKA_TANULÁS!$A$78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MUNKA_TANULÁS!$B$76:$F$77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MUNKA_TANULÁS!$B$78:$F$78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4213</c:v>
                      </c:pt>
                      <c:pt idx="1">
                        <c:v>3637</c:v>
                      </c:pt>
                      <c:pt idx="2">
                        <c:v>2402</c:v>
                      </c:pt>
                      <c:pt idx="3">
                        <c:v>1945</c:v>
                      </c:pt>
                      <c:pt idx="4">
                        <c:v>2015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8EA1-4D81-B4C6-432E897A57B5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2"/>
          <c:tx>
            <c:strRef>
              <c:f>MUNKA_TANULÁS!$A$80</c:f>
              <c:strCache>
                <c:ptCount val="1"/>
                <c:pt idx="0">
                  <c:v>Későbbi tanulmányok intézményen belül aránya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MUNKA_TANULÁS!$B$76:$F$77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MUNKA_TANULÁS!$B$80:$F$80</c:f>
              <c:numCache>
                <c:formatCode>0.00%</c:formatCode>
                <c:ptCount val="5"/>
                <c:pt idx="0">
                  <c:v>0.1991</c:v>
                </c:pt>
                <c:pt idx="1">
                  <c:v>0.1883</c:v>
                </c:pt>
                <c:pt idx="2">
                  <c:v>0.2107</c:v>
                </c:pt>
                <c:pt idx="3">
                  <c:v>0.23649999999999999</c:v>
                </c:pt>
                <c:pt idx="4">
                  <c:v>0.2089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A1-4D81-B4C6-432E897A5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3327216"/>
        <c:axId val="1223323056"/>
      </c:lineChart>
      <c:catAx>
        <c:axId val="13134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50272"/>
        <c:crosses val="autoZero"/>
        <c:auto val="1"/>
        <c:lblAlgn val="ctr"/>
        <c:lblOffset val="100"/>
        <c:noMultiLvlLbl val="0"/>
      </c:catAx>
      <c:valAx>
        <c:axId val="1313450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43616"/>
        <c:crosses val="autoZero"/>
        <c:crossBetween val="between"/>
      </c:valAx>
      <c:valAx>
        <c:axId val="1223323056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1223327216"/>
        <c:crosses val="max"/>
        <c:crossBetween val="between"/>
      </c:valAx>
      <c:catAx>
        <c:axId val="1223327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332305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METU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MUNKA_TANULÁS!$A$83</c:f>
              <c:strCache>
                <c:ptCount val="1"/>
                <c:pt idx="0">
                  <c:v>Későbbi továbbtanulók aránya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MUNKA_TANULÁS!$B$80:$F$81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MUNKA_TANULÁS!$B$83:$F$83</c:f>
              <c:numCache>
                <c:formatCode>0.00%</c:formatCode>
                <c:ptCount val="5"/>
                <c:pt idx="0">
                  <c:v>0.27</c:v>
                </c:pt>
                <c:pt idx="1">
                  <c:v>0.2271</c:v>
                </c:pt>
                <c:pt idx="2">
                  <c:v>0.19689999999999999</c:v>
                </c:pt>
                <c:pt idx="3">
                  <c:v>0.157</c:v>
                </c:pt>
                <c:pt idx="4">
                  <c:v>0.10639999999999999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EF-4577-B16D-4CBEB5EFD1A2}"/>
            </c:ext>
          </c:extLst>
        </c:ser>
        <c:ser>
          <c:idx val="0"/>
          <c:order val="3"/>
          <c:tx>
            <c:strRef>
              <c:f>MUNKA_TANULÁS!$A$85</c:f>
              <c:strCache>
                <c:ptCount val="1"/>
                <c:pt idx="0">
                  <c:v>Nem tanul tovább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MUNKA_TANULÁS!$B$80:$F$81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MUNKA_TANULÁS!$B$85:$F$85</c:f>
              <c:numCache>
                <c:formatCode>0.00%</c:formatCode>
                <c:ptCount val="5"/>
                <c:pt idx="0">
                  <c:v>0.73</c:v>
                </c:pt>
                <c:pt idx="1">
                  <c:v>0.77290000000000003</c:v>
                </c:pt>
                <c:pt idx="2">
                  <c:v>0.80310000000000004</c:v>
                </c:pt>
                <c:pt idx="3">
                  <c:v>0.84299999999999997</c:v>
                </c:pt>
                <c:pt idx="4">
                  <c:v>0.89359999999999995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EF-4577-B16D-4CBEB5EFD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443616"/>
        <c:axId val="131345027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MUNKA_TANULÁS!$A$82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MUNKA_TANULÁS!$B$80:$F$81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MUNKA_TANULÁS!$B$82:$F$82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274</c:v>
                      </c:pt>
                      <c:pt idx="1">
                        <c:v>207</c:v>
                      </c:pt>
                      <c:pt idx="2">
                        <c:v>127</c:v>
                      </c:pt>
                      <c:pt idx="3">
                        <c:v>121</c:v>
                      </c:pt>
                      <c:pt idx="4">
                        <c:v>141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64EF-4577-B16D-4CBEB5EFD1A2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2"/>
          <c:tx>
            <c:strRef>
              <c:f>MUNKA_TANULÁS!$A$84</c:f>
              <c:strCache>
                <c:ptCount val="1"/>
                <c:pt idx="0">
                  <c:v>Későbbi tanulmányok intézményen belül aránya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MUNKA_TANULÁS!$B$80:$F$81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MUNKA_TANULÁS!$B$84:$F$84</c:f>
              <c:numCache>
                <c:formatCode>0.00%</c:formatCode>
                <c:ptCount val="5"/>
                <c:pt idx="0">
                  <c:v>9.4899999999999998E-2</c:v>
                </c:pt>
                <c:pt idx="1">
                  <c:v>8.6999999999999994E-2</c:v>
                </c:pt>
                <c:pt idx="2">
                  <c:v>0.11020000000000001</c:v>
                </c:pt>
                <c:pt idx="3">
                  <c:v>8.2699999999999996E-2</c:v>
                </c:pt>
                <c:pt idx="4">
                  <c:v>5.67E-2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EF-4577-B16D-4CBEB5EFD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281872"/>
        <c:axId val="1089279376"/>
      </c:lineChart>
      <c:catAx>
        <c:axId val="13134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50272"/>
        <c:crosses val="autoZero"/>
        <c:auto val="1"/>
        <c:lblAlgn val="ctr"/>
        <c:lblOffset val="100"/>
        <c:noMultiLvlLbl val="0"/>
      </c:catAx>
      <c:valAx>
        <c:axId val="131345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3443616"/>
        <c:crosses val="autoZero"/>
        <c:crossBetween val="between"/>
      </c:valAx>
      <c:valAx>
        <c:axId val="1089279376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1089281872"/>
        <c:crosses val="max"/>
        <c:crossBetween val="between"/>
      </c:valAx>
      <c:catAx>
        <c:axId val="1089281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927937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>
                <a:effectLst/>
              </a:rPr>
              <a:t>FEOR és ÁTLAGBÉR</a:t>
            </a:r>
            <a:endParaRPr lang="hu-HU" sz="1400" dirty="0">
              <a:effectLst/>
            </a:endParaRPr>
          </a:p>
          <a:p>
            <a:pPr>
              <a:defRPr/>
            </a:pPr>
            <a:r>
              <a:rPr lang="hu-HU" sz="1400" b="0" i="0" baseline="0" dirty="0" smtClean="0">
                <a:effectLst/>
              </a:rPr>
              <a:t>METU</a:t>
            </a:r>
            <a:endParaRPr lang="hu-HU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FEOR_ÁTLAGBÉR!$A$26</c:f>
              <c:strCache>
                <c:ptCount val="1"/>
                <c:pt idx="0">
                  <c:v>Átlag bér eFt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FEOR_ÁTLAGBÉR!$B$22:$F$23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FEOR_ÁTLAGBÉR!$B$26:$F$26</c:f>
              <c:numCache>
                <c:formatCode>General</c:formatCode>
                <c:ptCount val="5"/>
                <c:pt idx="0">
                  <c:v>279</c:v>
                </c:pt>
                <c:pt idx="1">
                  <c:v>309</c:v>
                </c:pt>
                <c:pt idx="2">
                  <c:v>177</c:v>
                </c:pt>
                <c:pt idx="3">
                  <c:v>190</c:v>
                </c:pt>
                <c:pt idx="4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6-4AF4-92DF-2BBB8F1BD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562864"/>
        <c:axId val="262571184"/>
      </c:barChart>
      <c:lineChart>
        <c:grouping val="standard"/>
        <c:varyColors val="0"/>
        <c:ser>
          <c:idx val="1"/>
          <c:order val="0"/>
          <c:tx>
            <c:strRef>
              <c:f>FEOR_ÁTLAGBÉR!$A$25</c:f>
              <c:strCache>
                <c:ptCount val="1"/>
                <c:pt idx="0">
                  <c:v>Felsőfokú FEOR 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FEOR_ÁTLAGBÉR!$B$22:$F$23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FEOR_ÁTLAGBÉR!$B$25:$F$25</c:f>
              <c:numCache>
                <c:formatCode>0.00%</c:formatCode>
                <c:ptCount val="5"/>
                <c:pt idx="0">
                  <c:v>0.72550000000000003</c:v>
                </c:pt>
                <c:pt idx="1">
                  <c:v>0.62690000000000001</c:v>
                </c:pt>
                <c:pt idx="2">
                  <c:v>0.55969999999999998</c:v>
                </c:pt>
                <c:pt idx="3">
                  <c:v>0.69020000000000004</c:v>
                </c:pt>
                <c:pt idx="4">
                  <c:v>0.62580000000000002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16-4AF4-92DF-2BBB8F1BD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582416"/>
        <c:axId val="262581584"/>
      </c:lineChart>
      <c:catAx>
        <c:axId val="26256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71184"/>
        <c:crosses val="autoZero"/>
        <c:auto val="1"/>
        <c:lblAlgn val="ctr"/>
        <c:lblOffset val="100"/>
        <c:noMultiLvlLbl val="0"/>
      </c:catAx>
      <c:valAx>
        <c:axId val="262571184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62864"/>
        <c:crosses val="autoZero"/>
        <c:crossBetween val="between"/>
      </c:valAx>
      <c:valAx>
        <c:axId val="262581584"/>
        <c:scaling>
          <c:orientation val="minMax"/>
          <c:max val="1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82416"/>
        <c:crosses val="max"/>
        <c:crossBetween val="between"/>
        <c:majorUnit val="0.1"/>
      </c:valAx>
      <c:catAx>
        <c:axId val="262582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62581584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FEOR és ÁTLAGBÉR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ORSZÁGOS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2467775085492454"/>
          <c:y val="2.3413753278247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FEOR_BÉR!$B$32</c:f>
              <c:strCache>
                <c:ptCount val="1"/>
                <c:pt idx="0">
                  <c:v>Átlag bér eFt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FEOR_BÉR!$C$28:$G$29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FEOR_BÉR!$C$32:$G$32</c:f>
              <c:numCache>
                <c:formatCode>General</c:formatCode>
                <c:ptCount val="5"/>
                <c:pt idx="0">
                  <c:v>386</c:v>
                </c:pt>
                <c:pt idx="1">
                  <c:v>375</c:v>
                </c:pt>
                <c:pt idx="2">
                  <c:v>358</c:v>
                </c:pt>
                <c:pt idx="3">
                  <c:v>332</c:v>
                </c:pt>
                <c:pt idx="4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4-4095-8E56-558ED98C8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1600160"/>
        <c:axId val="21415989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FEOR_BÉR!$B$30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FEOR_BÉR!$C$28:$G$29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FEOR_BÉR!$C$30:$G$30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4213</c:v>
                      </c:pt>
                      <c:pt idx="1">
                        <c:v>3637</c:v>
                      </c:pt>
                      <c:pt idx="2">
                        <c:v>2402</c:v>
                      </c:pt>
                      <c:pt idx="3">
                        <c:v>1945</c:v>
                      </c:pt>
                      <c:pt idx="4">
                        <c:v>2015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DE4-4095-8E56-558ED98C8374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FEOR_BÉR!$B$31</c:f>
              <c:strCache>
                <c:ptCount val="1"/>
                <c:pt idx="0">
                  <c:v>Felsőfokú FEOR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FEOR_BÉR!$C$28:$G$29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FEOR_BÉR!$C$31:$G$31</c:f>
              <c:numCache>
                <c:formatCode>0.00%</c:formatCode>
                <c:ptCount val="5"/>
                <c:pt idx="0">
                  <c:v>0.74939999999999996</c:v>
                </c:pt>
                <c:pt idx="1">
                  <c:v>0.74029999999999996</c:v>
                </c:pt>
                <c:pt idx="2">
                  <c:v>0.75019999999999998</c:v>
                </c:pt>
                <c:pt idx="3">
                  <c:v>0.72819999999999996</c:v>
                </c:pt>
                <c:pt idx="4">
                  <c:v>0.68530000000000002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E4-4095-8E56-558ED98C8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108128"/>
        <c:axId val="2141599328"/>
      </c:lineChart>
      <c:catAx>
        <c:axId val="21416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41598912"/>
        <c:crosses val="autoZero"/>
        <c:auto val="1"/>
        <c:lblAlgn val="ctr"/>
        <c:lblOffset val="100"/>
        <c:noMultiLvlLbl val="0"/>
      </c:catAx>
      <c:valAx>
        <c:axId val="2141598912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41600160"/>
        <c:crosses val="autoZero"/>
        <c:crossBetween val="between"/>
      </c:valAx>
      <c:valAx>
        <c:axId val="2141599328"/>
        <c:scaling>
          <c:orientation val="minMax"/>
          <c:max val="1"/>
          <c:min val="0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5108128"/>
        <c:crosses val="max"/>
        <c:crossBetween val="between"/>
        <c:majorUnit val="0.2"/>
      </c:valAx>
      <c:catAx>
        <c:axId val="345108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15993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FEOR és </a:t>
            </a: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ÁTLAGBÉR</a:t>
            </a:r>
          </a:p>
          <a:p>
            <a:pPr>
              <a:defRPr/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METU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1444836286219527"/>
          <c:y val="2.6216693703348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FEOR_ÁTLAGBÉR!$A$33</c:f>
              <c:strCache>
                <c:ptCount val="1"/>
                <c:pt idx="0">
                  <c:v>Átlag bér eFt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FEOR_ÁTLAGBÉR!$B$29:$F$30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FEOR_ÁTLAGBÉR!$B$33:$F$33</c:f>
              <c:numCache>
                <c:formatCode>General</c:formatCode>
                <c:ptCount val="5"/>
                <c:pt idx="0">
                  <c:v>389</c:v>
                </c:pt>
                <c:pt idx="1">
                  <c:v>361</c:v>
                </c:pt>
                <c:pt idx="2">
                  <c:v>345</c:v>
                </c:pt>
                <c:pt idx="3">
                  <c:v>356</c:v>
                </c:pt>
                <c:pt idx="4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7-427C-9F86-5C38F71F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562864"/>
        <c:axId val="262571184"/>
      </c:barChart>
      <c:lineChart>
        <c:grouping val="standard"/>
        <c:varyColors val="0"/>
        <c:ser>
          <c:idx val="1"/>
          <c:order val="0"/>
          <c:tx>
            <c:strRef>
              <c:f>FEOR_ÁTLAGBÉR!$A$32</c:f>
              <c:strCache>
                <c:ptCount val="1"/>
                <c:pt idx="0">
                  <c:v>Felsőfokú FEOR 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FEOR_ÁTLAGBÉR!$B$29:$F$30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FEOR_ÁTLAGBÉR!$B$32:$F$32</c:f>
              <c:numCache>
                <c:formatCode>0.00%</c:formatCode>
                <c:ptCount val="5"/>
                <c:pt idx="0">
                  <c:v>0.74580000000000002</c:v>
                </c:pt>
                <c:pt idx="1">
                  <c:v>0.71409999999999996</c:v>
                </c:pt>
                <c:pt idx="2">
                  <c:v>0.7298</c:v>
                </c:pt>
                <c:pt idx="3">
                  <c:v>0.62129999999999996</c:v>
                </c:pt>
                <c:pt idx="4">
                  <c:v>0.62570000000000003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17-427C-9F86-5C38F71F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582416"/>
        <c:axId val="262581584"/>
      </c:lineChart>
      <c:catAx>
        <c:axId val="26256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71184"/>
        <c:crosses val="autoZero"/>
        <c:auto val="1"/>
        <c:lblAlgn val="ctr"/>
        <c:lblOffset val="100"/>
        <c:noMultiLvlLbl val="0"/>
      </c:catAx>
      <c:valAx>
        <c:axId val="262571184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62864"/>
        <c:crosses val="autoZero"/>
        <c:crossBetween val="between"/>
      </c:valAx>
      <c:valAx>
        <c:axId val="262581584"/>
        <c:scaling>
          <c:orientation val="minMax"/>
          <c:max val="1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82416"/>
        <c:crosses val="max"/>
        <c:crossBetween val="between"/>
      </c:valAx>
      <c:catAx>
        <c:axId val="262582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62581584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FEOR és ÁTLAGBÉR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hu-HU" sz="1400" b="0" i="0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ORSZÁGOS </a:t>
            </a:r>
            <a:endParaRPr lang="hu-HU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FEOR_BÉR!$A$22</c:f>
              <c:strCache>
                <c:ptCount val="1"/>
                <c:pt idx="0">
                  <c:v>Átlag bér eFt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FEOR_BÉR!$B$18:$F$19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FEOR_BÉR!$B$22:$F$22</c:f>
              <c:numCache>
                <c:formatCode>General</c:formatCode>
                <c:ptCount val="5"/>
                <c:pt idx="0">
                  <c:v>645</c:v>
                </c:pt>
                <c:pt idx="1">
                  <c:v>622</c:v>
                </c:pt>
                <c:pt idx="2">
                  <c:v>598</c:v>
                </c:pt>
                <c:pt idx="3">
                  <c:v>572</c:v>
                </c:pt>
                <c:pt idx="4">
                  <c:v>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A-42CD-BA13-57CDE2C6D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562864"/>
        <c:axId val="2625711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FEOR_BÉR!$A$20</c15:sqref>
                        </c15:formulaRef>
                      </c:ext>
                    </c:extLst>
                    <c:strCache>
                      <c:ptCount val="1"/>
                      <c:pt idx="0">
                        <c:v>Végzettek száma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FEOR_BÉR!$B$18:$F$19</c15:sqref>
                        </c15:formulaRef>
                      </c:ext>
                    </c:extLst>
                    <c:strCache>
                      <c:ptCount val="5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  <c:pt idx="4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FEOR_BÉR!$B$20:$F$20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3109</c:v>
                      </c:pt>
                      <c:pt idx="1">
                        <c:v>2963</c:v>
                      </c:pt>
                      <c:pt idx="2">
                        <c:v>2843</c:v>
                      </c:pt>
                      <c:pt idx="3">
                        <c:v>3182</c:v>
                      </c:pt>
                      <c:pt idx="4">
                        <c:v>2849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6CA-42CD-BA13-57CDE2C6DD6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FEOR_BÉR!$A$21</c:f>
              <c:strCache>
                <c:ptCount val="1"/>
                <c:pt idx="0">
                  <c:v>Felsőfokú FEOR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FEOR_BÉR!$B$18:$F$19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FEOR_BÉR!$B$21:$F$21</c:f>
              <c:numCache>
                <c:formatCode>0.00%</c:formatCode>
                <c:ptCount val="5"/>
                <c:pt idx="0">
                  <c:v>0.86760000000000004</c:v>
                </c:pt>
                <c:pt idx="1">
                  <c:v>0.87760000000000005</c:v>
                </c:pt>
                <c:pt idx="2">
                  <c:v>0.86439999999999995</c:v>
                </c:pt>
                <c:pt idx="3">
                  <c:v>0.85619999999999996</c:v>
                </c:pt>
                <c:pt idx="4">
                  <c:v>0.8327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CA-42CD-BA13-57CDE2C6D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582416"/>
        <c:axId val="262581584"/>
      </c:lineChart>
      <c:catAx>
        <c:axId val="26256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71184"/>
        <c:crosses val="autoZero"/>
        <c:auto val="1"/>
        <c:lblAlgn val="ctr"/>
        <c:lblOffset val="100"/>
        <c:noMultiLvlLbl val="0"/>
      </c:catAx>
      <c:valAx>
        <c:axId val="262571184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62864"/>
        <c:crosses val="autoZero"/>
        <c:crossBetween val="between"/>
      </c:valAx>
      <c:valAx>
        <c:axId val="262581584"/>
        <c:scaling>
          <c:orientation val="minMax"/>
          <c:max val="1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2582416"/>
        <c:crosses val="max"/>
        <c:crossBetween val="between"/>
      </c:valAx>
      <c:catAx>
        <c:axId val="262582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62581584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E65A76-3919-2445-9390-09720960B6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626E6-6E5D-0745-AF2A-5EFE678340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55C4A4-1FA1-B342-8743-19796F13BC45}" type="datetimeFigureOut">
              <a:rPr lang="en-US" altLang="hu-HU"/>
              <a:pPr>
                <a:defRPr/>
              </a:pPr>
              <a:t>11/22/2022</a:t>
            </a:fld>
            <a:endParaRPr lang="en-US" alt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6ED28-39C5-1D47-81AA-EA393A0AC9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204E4-52DF-384A-81E2-EF5B2B4FDA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8276194-EE44-BD42-8956-85E8B11453B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646290-7928-964A-BA83-33A3AC078C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DA39BE-5813-2B4B-A211-B6A5C0BC0E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F77CFB-D5B5-F744-AC1B-62B751990C19}" type="datetimeFigureOut">
              <a:rPr lang="en-US" altLang="hu-HU"/>
              <a:pPr>
                <a:defRPr/>
              </a:pPr>
              <a:t>11/22/2022</a:t>
            </a:fld>
            <a:endParaRPr lang="en-US" altLang="hu-H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60FB276-380E-4441-AFA2-4C5621F2AF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55066B-FF96-7C43-8CBB-2DFA422B5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Click to edit Master text styles</a:t>
            </a:r>
          </a:p>
          <a:p>
            <a:pPr lvl="1"/>
            <a:r>
              <a:rPr lang="hu-HU" noProof="0"/>
              <a:t>Second level</a:t>
            </a:r>
          </a:p>
          <a:p>
            <a:pPr lvl="2"/>
            <a:r>
              <a:rPr lang="hu-HU" noProof="0"/>
              <a:t>Third level</a:t>
            </a:r>
          </a:p>
          <a:p>
            <a:pPr lvl="3"/>
            <a:r>
              <a:rPr lang="hu-HU" noProof="0"/>
              <a:t>Fourth level</a:t>
            </a:r>
          </a:p>
          <a:p>
            <a:pPr lvl="4"/>
            <a:r>
              <a:rPr lang="hu-H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6E609-D572-7644-B0F4-68B8E4BC5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2BD51-ECF8-7E4B-AAB1-DA17D3043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3FE85E6-02B4-9446-98CA-4B91885DDC9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FDE665-F375-481D-831B-663E1518C3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824" y="2228849"/>
            <a:ext cx="5224617" cy="18310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Frutiger LT Pro 65" panose="020B0602020204020204" pitchFamily="34" charset="77"/>
                <a:cs typeface="Arial" pitchFamily="34" charset="0"/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47A272A-A95F-4D8A-9BB4-84D5D022A9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824" y="4374258"/>
            <a:ext cx="3875622" cy="3778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b="1" i="0">
                <a:solidFill>
                  <a:srgbClr val="FFFFFF"/>
                </a:solidFill>
                <a:latin typeface="Frutiger LT Pro 65" panose="020B0602020204020204" pitchFamily="34" charset="77"/>
              </a:defRPr>
            </a:lvl1pPr>
            <a:lvl2pPr marL="368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Előadó</a:t>
            </a:r>
            <a:r>
              <a:rPr lang="en-US" dirty="0"/>
              <a:t> neve</a:t>
            </a:r>
            <a:endParaRPr lang="hu-H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8613892-FF96-47E9-B3C0-F868E846C5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1455" y="4752083"/>
            <a:ext cx="3876513" cy="377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0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1pPr>
            <a:lvl2pPr>
              <a:defRPr lang="en-US" sz="1500" b="1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2pPr>
            <a:lvl3pPr>
              <a:defRPr lang="en-US" sz="1500" b="1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3pPr>
            <a:lvl4pPr>
              <a:defRPr lang="en-US" sz="1500" b="1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4pPr>
            <a:lvl5pPr>
              <a:defRPr lang="en-US" sz="1500" b="1" i="0" kern="1200" dirty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5pPr>
          </a:lstStyle>
          <a:p>
            <a:pPr lvl="0"/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pozíciója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14A4AC8-4EF1-4E91-ABF9-8484E78254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455" y="6297449"/>
            <a:ext cx="3876513" cy="377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350" b="0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1pPr>
            <a:lvl2pPr>
              <a:defRPr lang="en-US" sz="1500" b="1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2pPr>
            <a:lvl3pPr>
              <a:defRPr lang="en-US" sz="1500" b="1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3pPr>
            <a:lvl4pPr>
              <a:defRPr lang="en-US" sz="1500" b="1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4pPr>
            <a:lvl5pPr>
              <a:defRPr lang="en-US" sz="1500" b="1" i="0" kern="1200" dirty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5pPr>
          </a:lstStyle>
          <a:p>
            <a:pPr lvl="0"/>
            <a:r>
              <a:rPr lang="en-US" dirty="0" err="1"/>
              <a:t>Helyszín</a:t>
            </a:r>
            <a:r>
              <a:rPr lang="en-US" dirty="0"/>
              <a:t> @ </a:t>
            </a:r>
            <a:r>
              <a:rPr lang="en-US" dirty="0" err="1"/>
              <a:t>Dátum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2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s - 2 Pictu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0B5D6F-A855-8845-9BEE-6BA80EF34CBB}"/>
              </a:ext>
            </a:extLst>
          </p:cNvPr>
          <p:cNvSpPr/>
          <p:nvPr userDrawn="1"/>
        </p:nvSpPr>
        <p:spPr>
          <a:xfrm>
            <a:off x="1" y="0"/>
            <a:ext cx="9368402" cy="7107238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25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0D9CF259-631A-4F43-9DE6-2A695395948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79151" y="1612901"/>
            <a:ext cx="4218591" cy="4473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25"/>
            </a:lvl1pPr>
          </a:lstStyle>
          <a:p>
            <a:pPr marL="257175" marR="0" lvl="0" indent="-257175" algn="ctr" defTabSz="7358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D491F05-1780-4869-84E7-FBFE074CD5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6462" y="1612900"/>
            <a:ext cx="4218591" cy="4473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25"/>
            </a:lvl1pPr>
          </a:lstStyle>
          <a:p>
            <a:pPr marL="257175" marR="0" lvl="0" indent="-257175" algn="ctr" defTabSz="7358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16" name="Title 24">
            <a:extLst>
              <a:ext uri="{FF2B5EF4-FFF2-40B4-BE49-F238E27FC236}">
                <a16:creationId xmlns:a16="http://schemas.microsoft.com/office/drawing/2014/main" id="{26B0D302-737C-46C0-A879-64FC2CE2EF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580" y="535156"/>
            <a:ext cx="5610267" cy="703263"/>
          </a:xfrm>
        </p:spPr>
        <p:txBody>
          <a:bodyPr>
            <a:noAutofit/>
          </a:bodyPr>
          <a:lstStyle>
            <a:lvl1pPr algn="l">
              <a:defRPr sz="3750" b="1" i="0">
                <a:solidFill>
                  <a:srgbClr val="FBAD18"/>
                </a:solidFill>
                <a:latin typeface="Frutiger LT Pro 65" panose="020B0602020204020204" pitchFamily="34" charset="77"/>
              </a:defRPr>
            </a:lvl1pPr>
          </a:lstStyle>
          <a:p>
            <a:r>
              <a:rPr lang="en-US" dirty="0" err="1"/>
              <a:t>Diacím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217B52-FA96-4B30-BF4C-1BB183069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1" y="6308061"/>
            <a:ext cx="424577" cy="4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5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s - Insert Objec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C8478D94-4C02-49FE-96E4-D01F7A2E7B38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73849" y="1654175"/>
            <a:ext cx="8573332" cy="434993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25" i="0"/>
            </a:lvl1pPr>
          </a:lstStyle>
          <a:p>
            <a:pPr marL="257175" marR="0" lvl="0" indent="-257175" algn="ctr" defTabSz="73580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Táblázat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A8B4A351-E446-4FD3-A8CC-04C3427173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580" y="535156"/>
            <a:ext cx="5610267" cy="703263"/>
          </a:xfrm>
        </p:spPr>
        <p:txBody>
          <a:bodyPr>
            <a:noAutofit/>
          </a:bodyPr>
          <a:lstStyle>
            <a:lvl1pPr algn="l">
              <a:defRPr sz="3750" b="1" i="0">
                <a:solidFill>
                  <a:srgbClr val="FBAD18"/>
                </a:solidFill>
                <a:latin typeface="Frutiger LT Pro 65" panose="020B0602020204020204" pitchFamily="34" charset="77"/>
              </a:defRPr>
            </a:lvl1pPr>
          </a:lstStyle>
          <a:p>
            <a:r>
              <a:rPr lang="en-US" dirty="0" err="1"/>
              <a:t>Diacím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4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s - Insert Object -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FEB2F5F-04FC-45E7-8536-8B50830C4F90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73579" y="1640263"/>
            <a:ext cx="8573933" cy="441091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25" i="0"/>
            </a:lvl1pPr>
          </a:lstStyle>
          <a:p>
            <a:pPr marL="257175" marR="0" lvl="0" indent="-257175" algn="ctr" defTabSz="73580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Médiatartalom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8" name="Title 24">
            <a:extLst>
              <a:ext uri="{FF2B5EF4-FFF2-40B4-BE49-F238E27FC236}">
                <a16:creationId xmlns:a16="http://schemas.microsoft.com/office/drawing/2014/main" id="{EA34067F-2FE0-4EA6-B463-70606DF82D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580" y="535156"/>
            <a:ext cx="5610267" cy="703263"/>
          </a:xfrm>
        </p:spPr>
        <p:txBody>
          <a:bodyPr>
            <a:noAutofit/>
          </a:bodyPr>
          <a:lstStyle>
            <a:lvl1pPr algn="l">
              <a:defRPr sz="3750" b="1" i="0">
                <a:solidFill>
                  <a:srgbClr val="FBAD18"/>
                </a:solidFill>
                <a:latin typeface="Frutiger LT Pro 65" panose="020B0602020204020204" pitchFamily="34" charset="77"/>
              </a:defRPr>
            </a:lvl1pPr>
          </a:lstStyle>
          <a:p>
            <a:r>
              <a:rPr lang="en-US" dirty="0" err="1"/>
              <a:t>Diacím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32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s - Text + Pictur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54644EC-DFA7-4CAC-BEE9-0A7CE7FCDBD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4264025"/>
            <a:ext cx="9362378" cy="1822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25"/>
            </a:lvl1pPr>
          </a:lstStyle>
          <a:p>
            <a:pPr marL="257175" marR="0" lvl="0" indent="-257175" algn="ctr" defTabSz="7358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10" name="Title 24">
            <a:extLst>
              <a:ext uri="{FF2B5EF4-FFF2-40B4-BE49-F238E27FC236}">
                <a16:creationId xmlns:a16="http://schemas.microsoft.com/office/drawing/2014/main" id="{D9F3CE02-9E51-4C44-9E18-1420E7EFB3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580" y="535156"/>
            <a:ext cx="5610267" cy="703263"/>
          </a:xfrm>
        </p:spPr>
        <p:txBody>
          <a:bodyPr>
            <a:noAutofit/>
          </a:bodyPr>
          <a:lstStyle>
            <a:lvl1pPr algn="l">
              <a:defRPr sz="3750" b="1" i="0">
                <a:solidFill>
                  <a:srgbClr val="FBAD18"/>
                </a:solidFill>
                <a:latin typeface="Frutiger LT Pro 65" panose="020B0602020204020204" pitchFamily="34" charset="77"/>
              </a:defRPr>
            </a:lvl1pPr>
          </a:lstStyle>
          <a:p>
            <a:r>
              <a:rPr lang="en-US" dirty="0" err="1"/>
              <a:t>Diacím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D09D02E7-9115-4089-A92A-D693C4B72BA6}"/>
              </a:ext>
            </a:extLst>
          </p:cNvPr>
          <p:cNvSpPr>
            <a:spLocks noGrp="1"/>
          </p:cNvSpPr>
          <p:nvPr>
            <p:ph type="body" sz="half" idx="4294967295" hasCustomPrompt="1"/>
          </p:nvPr>
        </p:nvSpPr>
        <p:spPr>
          <a:xfrm>
            <a:off x="477520" y="2047646"/>
            <a:ext cx="8566140" cy="1959579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Frutiger LT Pro 55 Roman" panose="020B0602020204020204" pitchFamily="34" charset="77"/>
              </a:defRPr>
            </a:lvl1pPr>
          </a:lstStyle>
          <a:p>
            <a:r>
              <a:rPr lang="en-US" dirty="0" err="1"/>
              <a:t>Szöveg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14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s -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0B5D6F-A855-8845-9BEE-6BA80EF34CBB}"/>
              </a:ext>
            </a:extLst>
          </p:cNvPr>
          <p:cNvSpPr/>
          <p:nvPr userDrawn="1"/>
        </p:nvSpPr>
        <p:spPr>
          <a:xfrm>
            <a:off x="1" y="0"/>
            <a:ext cx="9368402" cy="7107238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25" dirty="0">
              <a:solidFill>
                <a:srgbClr val="C6CB3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E9D353-D466-8646-BD55-00631F52FAC6}"/>
              </a:ext>
            </a:extLst>
          </p:cNvPr>
          <p:cNvSpPr/>
          <p:nvPr userDrawn="1"/>
        </p:nvSpPr>
        <p:spPr>
          <a:xfrm>
            <a:off x="9368402" y="0"/>
            <a:ext cx="107386" cy="7107238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25">
              <a:solidFill>
                <a:srgbClr val="FBAD18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FB9A0BD-E3CF-4BCC-AE4F-E239E3FD60C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79151" y="1612901"/>
            <a:ext cx="4218591" cy="4473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25"/>
            </a:lvl1pPr>
          </a:lstStyle>
          <a:p>
            <a:pPr marL="257175" marR="0" lvl="0" indent="-257175" algn="ctr" defTabSz="7358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DDB0730-7824-4950-BBCB-A5A7DD63B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6462" y="1612900"/>
            <a:ext cx="4218591" cy="4473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25"/>
            </a:lvl1pPr>
          </a:lstStyle>
          <a:p>
            <a:pPr marL="257175" marR="0" lvl="0" indent="-257175" algn="ctr" defTabSz="7358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17" name="Title 24">
            <a:extLst>
              <a:ext uri="{FF2B5EF4-FFF2-40B4-BE49-F238E27FC236}">
                <a16:creationId xmlns:a16="http://schemas.microsoft.com/office/drawing/2014/main" id="{C8E1169B-C703-49E1-80D4-8B614955D0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580" y="535156"/>
            <a:ext cx="5610267" cy="703263"/>
          </a:xfrm>
        </p:spPr>
        <p:txBody>
          <a:bodyPr>
            <a:noAutofit/>
          </a:bodyPr>
          <a:lstStyle>
            <a:lvl1pPr algn="l">
              <a:defRPr sz="3750" b="1" i="0">
                <a:solidFill>
                  <a:schemeClr val="bg1"/>
                </a:solidFill>
                <a:latin typeface="Frutiger LT Pro 65" panose="020B0602020204020204" pitchFamily="34" charset="77"/>
              </a:defRPr>
            </a:lvl1pPr>
          </a:lstStyle>
          <a:p>
            <a:r>
              <a:rPr lang="en-US" dirty="0" err="1"/>
              <a:t>Diacím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E2EFC-0D28-43B5-88D6-AE7B807F3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1" y="6308061"/>
            <a:ext cx="424577" cy="4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3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- 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21824" y="2117913"/>
            <a:ext cx="8644052" cy="5715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625" b="1" i="0">
                <a:solidFill>
                  <a:schemeClr val="bg1"/>
                </a:solidFill>
                <a:latin typeface="Frutiger LT Pro 65" panose="020B0602020204020204" pitchFamily="34" charset="77"/>
                <a:cs typeface="Arial" pitchFamily="34" charset="0"/>
              </a:defRPr>
            </a:lvl1pPr>
          </a:lstStyle>
          <a:p>
            <a:r>
              <a:rPr lang="en-US" dirty="0" err="1"/>
              <a:t>Diacím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1823" y="2689412"/>
            <a:ext cx="8635465" cy="11893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Frutiger LT Pro 55 Roman" panose="020B0602020204020204" pitchFamily="34" charset="77"/>
              </a:defRPr>
            </a:lvl1pPr>
            <a:lvl2pPr marL="368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E4C6B6-FA8C-4369-BFA1-BBB0A95E72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878731"/>
            <a:ext cx="9368846" cy="2647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25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7175" marR="0" lvl="0" indent="-257175" algn="ctr" defTabSz="7358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43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15868" y="4188760"/>
            <a:ext cx="8644052" cy="5715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chemeClr val="bg1"/>
                </a:solidFill>
                <a:latin typeface="Frutiger LT Pro 65" panose="020B0602020204020204" pitchFamily="34" charset="77"/>
                <a:cs typeface="Arial" pitchFamily="34" charset="0"/>
              </a:defRPr>
            </a:lvl1pPr>
          </a:lstStyle>
          <a:p>
            <a:r>
              <a:rPr lang="en-US" dirty="0" err="1"/>
              <a:t>Diacím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5867" y="4894730"/>
            <a:ext cx="8635465" cy="11893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Frutiger LT Pro 55 Roman" panose="020B0602020204020204" pitchFamily="34" charset="77"/>
              </a:defRPr>
            </a:lvl1pPr>
            <a:lvl2pPr marL="368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6151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4">
            <a:extLst>
              <a:ext uri="{FF2B5EF4-FFF2-40B4-BE49-F238E27FC236}">
                <a16:creationId xmlns:a16="http://schemas.microsoft.com/office/drawing/2014/main" id="{6FABC969-1998-491C-8B58-2011AC8BFB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28347" y="3201988"/>
            <a:ext cx="5618064" cy="70326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chemeClr val="bg1"/>
                </a:solidFill>
                <a:latin typeface="Frutiger LT Pro 65" panose="020B0602020204020204" pitchFamily="34" charset="77"/>
              </a:defRPr>
            </a:lvl1pPr>
          </a:lstStyle>
          <a:p>
            <a:r>
              <a:rPr lang="en-US" dirty="0" err="1"/>
              <a:t>Szöveg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6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2995F6-B066-47B2-B8C5-F13E1DE0D766}"/>
              </a:ext>
            </a:extLst>
          </p:cNvPr>
          <p:cNvSpPr/>
          <p:nvPr userDrawn="1"/>
        </p:nvSpPr>
        <p:spPr>
          <a:xfrm>
            <a:off x="9368402" y="0"/>
            <a:ext cx="107386" cy="7107238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25">
              <a:solidFill>
                <a:srgbClr val="FBAD18"/>
              </a:solidFill>
            </a:endParaRP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3735C05-CE79-4433-ABF0-C5E8562B808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46442" y="0"/>
            <a:ext cx="3821439" cy="7107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25" i="0">
                <a:solidFill>
                  <a:schemeClr val="bg1">
                    <a:lumMod val="50000"/>
                  </a:schemeClr>
                </a:solidFill>
                <a:latin typeface="Frutiger LT Pro 55 Roman" panose="020B0602020204020204" pitchFamily="34" charset="0"/>
              </a:defRPr>
            </a:lvl1pPr>
          </a:lstStyle>
          <a:p>
            <a:pPr marL="171450" marR="0" lvl="0" indent="-171450" algn="ctr" defTabSz="7358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6BFB31-5423-47D7-957C-D3C7963459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824" y="2228849"/>
            <a:ext cx="5224617" cy="18310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Frutiger LT Pro 65" panose="020B0602020204020204" pitchFamily="34" charset="77"/>
                <a:cs typeface="Arial" pitchFamily="34" charset="0"/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3E8A55-27DA-4565-B020-A42CF2E8AF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824" y="4374258"/>
            <a:ext cx="3875622" cy="3778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b="1" i="0">
                <a:solidFill>
                  <a:srgbClr val="FFFFFF"/>
                </a:solidFill>
                <a:latin typeface="Frutiger LT Pro 65" panose="020B0602020204020204" pitchFamily="34" charset="77"/>
              </a:defRPr>
            </a:lvl1pPr>
            <a:lvl2pPr marL="368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Előadó</a:t>
            </a:r>
            <a:r>
              <a:rPr lang="en-US" dirty="0"/>
              <a:t> neve</a:t>
            </a:r>
            <a:endParaRPr lang="hu-H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175375C-1B7D-4158-A1AB-C14CBEE957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1455" y="4752083"/>
            <a:ext cx="3876513" cy="377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0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1pPr>
            <a:lvl2pPr>
              <a:defRPr lang="en-US" sz="1500" b="1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2pPr>
            <a:lvl3pPr>
              <a:defRPr lang="en-US" sz="1500" b="1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3pPr>
            <a:lvl4pPr>
              <a:defRPr lang="en-US" sz="1500" b="1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4pPr>
            <a:lvl5pPr>
              <a:defRPr lang="en-US" sz="1500" b="1" i="0" kern="1200" dirty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5pPr>
          </a:lstStyle>
          <a:p>
            <a:pPr lvl="0"/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pozíciója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1CFC4FD-2C32-45A2-833D-59E282F4C2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455" y="6297449"/>
            <a:ext cx="3876513" cy="377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350" b="0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1pPr>
            <a:lvl2pPr>
              <a:defRPr lang="en-US" sz="1500" b="1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2pPr>
            <a:lvl3pPr>
              <a:defRPr lang="en-US" sz="1500" b="1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3pPr>
            <a:lvl4pPr>
              <a:defRPr lang="en-US" sz="1500" b="1" i="0" kern="1200" dirty="0" smtClean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4pPr>
            <a:lvl5pPr>
              <a:defRPr lang="en-US" sz="1500" b="1" i="0" kern="1200" dirty="0">
                <a:solidFill>
                  <a:srgbClr val="FFFFFF"/>
                </a:solidFill>
                <a:latin typeface="Frutiger LT Pro 65" panose="020B0602020204020204" pitchFamily="34" charset="77"/>
                <a:ea typeface="MS PGothic" panose="020B0600070205080204" pitchFamily="34" charset="-128"/>
                <a:cs typeface="ＭＳ Ｐゴシック" charset="0"/>
              </a:defRPr>
            </a:lvl5pPr>
          </a:lstStyle>
          <a:p>
            <a:pPr lvl="0"/>
            <a:r>
              <a:rPr lang="en-US" dirty="0" err="1"/>
              <a:t>Helyszín</a:t>
            </a:r>
            <a:r>
              <a:rPr lang="en-US" dirty="0"/>
              <a:t> @ </a:t>
            </a:r>
            <a:r>
              <a:rPr lang="en-US" dirty="0" err="1"/>
              <a:t>Dátum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8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s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4"/>
          <p:cNvSpPr>
            <a:spLocks noGrp="1"/>
          </p:cNvSpPr>
          <p:nvPr>
            <p:ph type="ctrTitle" hasCustomPrompt="1"/>
          </p:nvPr>
        </p:nvSpPr>
        <p:spPr>
          <a:xfrm>
            <a:off x="473579" y="535156"/>
            <a:ext cx="8572152" cy="703263"/>
          </a:xfrm>
        </p:spPr>
        <p:txBody>
          <a:bodyPr>
            <a:noAutofit/>
          </a:bodyPr>
          <a:lstStyle>
            <a:lvl1pPr algn="l">
              <a:defRPr sz="3750" b="1" i="0">
                <a:solidFill>
                  <a:srgbClr val="FBAD18"/>
                </a:solidFill>
                <a:latin typeface="Frutiger LT Pro 65" panose="020B0602020204020204" pitchFamily="34" charset="77"/>
              </a:defRPr>
            </a:lvl1pPr>
          </a:lstStyle>
          <a:p>
            <a:r>
              <a:rPr lang="en-US" dirty="0" err="1"/>
              <a:t>Diacím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  <p:sp>
        <p:nvSpPr>
          <p:cNvPr id="13" name="Text Placeholder 25"/>
          <p:cNvSpPr>
            <a:spLocks noGrp="1"/>
          </p:cNvSpPr>
          <p:nvPr>
            <p:ph type="body" sz="half" idx="2" hasCustomPrompt="1"/>
          </p:nvPr>
        </p:nvSpPr>
        <p:spPr>
          <a:xfrm>
            <a:off x="473579" y="1261935"/>
            <a:ext cx="8572152" cy="404812"/>
          </a:xfrm>
        </p:spPr>
        <p:txBody>
          <a:bodyPr>
            <a:noAutofit/>
          </a:bodyPr>
          <a:lstStyle>
            <a:lvl1pPr marL="0" indent="0">
              <a:buNone/>
              <a:defRPr sz="1875" b="0" i="1">
                <a:solidFill>
                  <a:srgbClr val="4D4D4D"/>
                </a:solidFill>
                <a:latin typeface="Frutiger LT Pro 46 Light" panose="020B0602020204020204" pitchFamily="34" charset="77"/>
              </a:defRPr>
            </a:lvl1pPr>
          </a:lstStyle>
          <a:p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dirty="0"/>
          </a:p>
        </p:txBody>
      </p:sp>
      <p:sp>
        <p:nvSpPr>
          <p:cNvPr id="17" name="Text Placeholder 24"/>
          <p:cNvSpPr>
            <a:spLocks noGrp="1"/>
          </p:cNvSpPr>
          <p:nvPr>
            <p:ph type="body" sz="half" idx="4294967295" hasCustomPrompt="1"/>
          </p:nvPr>
        </p:nvSpPr>
        <p:spPr>
          <a:xfrm>
            <a:off x="477520" y="2047646"/>
            <a:ext cx="8566140" cy="4079109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Frutiger LT Pro 55 Roman" panose="020B0602020204020204" pitchFamily="34" charset="77"/>
              </a:defRPr>
            </a:lvl1pPr>
          </a:lstStyle>
          <a:p>
            <a:r>
              <a:rPr lang="en-US" dirty="0" err="1"/>
              <a:t>Szöveg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208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s - Only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03854-C8EB-924E-B860-54B7A4E6AFD8}"/>
              </a:ext>
            </a:extLst>
          </p:cNvPr>
          <p:cNvSpPr/>
          <p:nvPr userDrawn="1"/>
        </p:nvSpPr>
        <p:spPr>
          <a:xfrm>
            <a:off x="0" y="0"/>
            <a:ext cx="101980" cy="7107238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25">
              <a:solidFill>
                <a:srgbClr val="58C3BB"/>
              </a:solidFill>
            </a:endParaRPr>
          </a:p>
        </p:txBody>
      </p:sp>
      <p:sp>
        <p:nvSpPr>
          <p:cNvPr id="8" name="Title 24">
            <a:extLst>
              <a:ext uri="{FF2B5EF4-FFF2-40B4-BE49-F238E27FC236}">
                <a16:creationId xmlns:a16="http://schemas.microsoft.com/office/drawing/2014/main" id="{8E99B8D0-7780-4FAF-9227-C2A9951C97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579" y="535156"/>
            <a:ext cx="8572152" cy="703263"/>
          </a:xfrm>
        </p:spPr>
        <p:txBody>
          <a:bodyPr>
            <a:noAutofit/>
          </a:bodyPr>
          <a:lstStyle>
            <a:lvl1pPr algn="l">
              <a:defRPr sz="3750" b="1" i="0">
                <a:solidFill>
                  <a:srgbClr val="FBAD18"/>
                </a:solidFill>
                <a:latin typeface="Frutiger LT Pro 65" panose="020B0602020204020204" pitchFamily="34" charset="77"/>
              </a:defRPr>
            </a:lvl1pPr>
          </a:lstStyle>
          <a:p>
            <a:r>
              <a:rPr lang="en-US" dirty="0" err="1"/>
              <a:t>Diacím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146B2A9C-7097-4179-B0F3-F019D6EF18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3579" y="1261935"/>
            <a:ext cx="8572152" cy="404812"/>
          </a:xfrm>
        </p:spPr>
        <p:txBody>
          <a:bodyPr>
            <a:noAutofit/>
          </a:bodyPr>
          <a:lstStyle>
            <a:lvl1pPr marL="0" indent="0">
              <a:buNone/>
              <a:defRPr sz="1875" b="0" i="1">
                <a:solidFill>
                  <a:srgbClr val="4D4D4D"/>
                </a:solidFill>
                <a:latin typeface="Frutiger LT Pro 46 Light" panose="020B0602020204020204" pitchFamily="34" charset="77"/>
              </a:defRPr>
            </a:lvl1pPr>
          </a:lstStyle>
          <a:p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36A69018-C2CC-45F4-BEF1-1AF24E26B624}"/>
              </a:ext>
            </a:extLst>
          </p:cNvPr>
          <p:cNvSpPr>
            <a:spLocks noGrp="1"/>
          </p:cNvSpPr>
          <p:nvPr>
            <p:ph type="body" sz="half" idx="4294967295" hasCustomPrompt="1"/>
          </p:nvPr>
        </p:nvSpPr>
        <p:spPr>
          <a:xfrm>
            <a:off x="477520" y="2047646"/>
            <a:ext cx="8566140" cy="4079109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Frutiger LT Pro 55 Roman" panose="020B0602020204020204" pitchFamily="34" charset="77"/>
              </a:defRPr>
            </a:lvl1pPr>
          </a:lstStyle>
          <a:p>
            <a:pPr marL="0" marR="0" lvl="0" indent="0" algn="l" defTabSz="73580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Szöveg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0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s - Only 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03854-C8EB-924E-B860-54B7A4E6AFD8}"/>
              </a:ext>
            </a:extLst>
          </p:cNvPr>
          <p:cNvSpPr/>
          <p:nvPr userDrawn="1"/>
        </p:nvSpPr>
        <p:spPr>
          <a:xfrm>
            <a:off x="0" y="0"/>
            <a:ext cx="101980" cy="7107238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25">
              <a:solidFill>
                <a:srgbClr val="58C3BB"/>
              </a:solidFill>
            </a:endParaRPr>
          </a:p>
        </p:txBody>
      </p:sp>
      <p:sp>
        <p:nvSpPr>
          <p:cNvPr id="13" name="Title 24">
            <a:extLst>
              <a:ext uri="{FF2B5EF4-FFF2-40B4-BE49-F238E27FC236}">
                <a16:creationId xmlns:a16="http://schemas.microsoft.com/office/drawing/2014/main" id="{94B42253-1B64-4181-896A-EEA4587BF8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579" y="535156"/>
            <a:ext cx="8572152" cy="703263"/>
          </a:xfrm>
        </p:spPr>
        <p:txBody>
          <a:bodyPr>
            <a:noAutofit/>
          </a:bodyPr>
          <a:lstStyle>
            <a:lvl1pPr algn="l">
              <a:defRPr sz="3750" b="1" i="0">
                <a:solidFill>
                  <a:srgbClr val="FBAD18"/>
                </a:solidFill>
                <a:latin typeface="Frutiger LT Pro 65" panose="020B0602020204020204" pitchFamily="34" charset="77"/>
              </a:defRPr>
            </a:lvl1pPr>
          </a:lstStyle>
          <a:p>
            <a:r>
              <a:rPr lang="en-US" dirty="0" err="1"/>
              <a:t>Diacím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1C8303CB-2B80-4404-9902-4D525857239A}"/>
              </a:ext>
            </a:extLst>
          </p:cNvPr>
          <p:cNvSpPr>
            <a:spLocks noGrp="1"/>
          </p:cNvSpPr>
          <p:nvPr>
            <p:ph type="body" sz="half" idx="4294967295" hasCustomPrompt="1"/>
          </p:nvPr>
        </p:nvSpPr>
        <p:spPr>
          <a:xfrm>
            <a:off x="473580" y="2047646"/>
            <a:ext cx="3690418" cy="4079109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Frutiger LT Pro 55 Roman" panose="020B0602020204020204" pitchFamily="34" charset="77"/>
              </a:defRPr>
            </a:lvl1pPr>
          </a:lstStyle>
          <a:p>
            <a:r>
              <a:rPr lang="en-US" dirty="0" err="1"/>
              <a:t>Szöveg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dirty="0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630B541E-9403-411E-AA9D-451C77BDE00F}"/>
              </a:ext>
            </a:extLst>
          </p:cNvPr>
          <p:cNvSpPr>
            <a:spLocks noGrp="1"/>
          </p:cNvSpPr>
          <p:nvPr>
            <p:ph type="body" sz="half" idx="4294967295" hasCustomPrompt="1"/>
          </p:nvPr>
        </p:nvSpPr>
        <p:spPr>
          <a:xfrm>
            <a:off x="4386510" y="2047646"/>
            <a:ext cx="4659221" cy="4079109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Frutiger LT Pro 55 Roman" panose="020B0602020204020204" pitchFamily="34" charset="77"/>
              </a:defRPr>
            </a:lvl1pPr>
          </a:lstStyle>
          <a:p>
            <a:r>
              <a:rPr lang="en-US" dirty="0" err="1"/>
              <a:t>Szöveg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598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s -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101FEB01-70F1-4472-90F4-567AF281431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58497" y="534989"/>
            <a:ext cx="2944211" cy="5591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25"/>
            </a:lvl1pPr>
          </a:lstStyle>
          <a:p>
            <a:pPr marL="257175" marR="0" lvl="0" indent="-257175" algn="ctr" defTabSz="7358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F97AE202-B17E-4F13-81CC-A0B6A573BB9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3580" y="1261935"/>
            <a:ext cx="5614124" cy="404812"/>
          </a:xfrm>
        </p:spPr>
        <p:txBody>
          <a:bodyPr>
            <a:noAutofit/>
          </a:bodyPr>
          <a:lstStyle>
            <a:lvl1pPr marL="0" indent="0">
              <a:buNone/>
              <a:defRPr sz="1875" b="0" i="1">
                <a:solidFill>
                  <a:srgbClr val="4D4D4D"/>
                </a:solidFill>
                <a:latin typeface="Frutiger LT Pro 46 Light" panose="020B0602020204020204" pitchFamily="34" charset="77"/>
              </a:defRPr>
            </a:lvl1pPr>
          </a:lstStyle>
          <a:p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dirty="0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5BCCB05F-1DDC-4214-8A07-88EFA4940F9D}"/>
              </a:ext>
            </a:extLst>
          </p:cNvPr>
          <p:cNvSpPr>
            <a:spLocks noGrp="1"/>
          </p:cNvSpPr>
          <p:nvPr>
            <p:ph type="body" sz="half" idx="4294967295" hasCustomPrompt="1"/>
          </p:nvPr>
        </p:nvSpPr>
        <p:spPr>
          <a:xfrm>
            <a:off x="477520" y="2047646"/>
            <a:ext cx="5614124" cy="4079109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Frutiger LT Pro 55 Roman" panose="020B0602020204020204" pitchFamily="34" charset="77"/>
              </a:defRPr>
            </a:lvl1pPr>
          </a:lstStyle>
          <a:p>
            <a:r>
              <a:rPr lang="en-US" dirty="0" err="1"/>
              <a:t>Szöveg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dirty="0"/>
          </a:p>
        </p:txBody>
      </p:sp>
      <p:sp>
        <p:nvSpPr>
          <p:cNvPr id="16" name="Title 24">
            <a:extLst>
              <a:ext uri="{FF2B5EF4-FFF2-40B4-BE49-F238E27FC236}">
                <a16:creationId xmlns:a16="http://schemas.microsoft.com/office/drawing/2014/main" id="{737B55CF-0AEA-44C5-A813-784E6F3BCB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580" y="535156"/>
            <a:ext cx="5614124" cy="703263"/>
          </a:xfrm>
        </p:spPr>
        <p:txBody>
          <a:bodyPr>
            <a:noAutofit/>
          </a:bodyPr>
          <a:lstStyle>
            <a:lvl1pPr algn="l">
              <a:defRPr sz="3750" b="1" i="0">
                <a:solidFill>
                  <a:srgbClr val="FBAD18"/>
                </a:solidFill>
                <a:latin typeface="Frutiger LT Pro 65" panose="020B0602020204020204" pitchFamily="34" charset="77"/>
              </a:defRPr>
            </a:lvl1pPr>
          </a:lstStyle>
          <a:p>
            <a:r>
              <a:rPr lang="en-US" dirty="0" err="1"/>
              <a:t>Diacím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6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s - Text +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578A31-5B52-3A45-B1C9-6D06FB4C7CF7}"/>
              </a:ext>
            </a:extLst>
          </p:cNvPr>
          <p:cNvSpPr/>
          <p:nvPr userDrawn="1"/>
        </p:nvSpPr>
        <p:spPr>
          <a:xfrm>
            <a:off x="1" y="0"/>
            <a:ext cx="9368402" cy="7107238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25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AACF0BE-554D-4750-9F76-1135039440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58497" y="534989"/>
            <a:ext cx="2944211" cy="5591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25"/>
            </a:lvl1pPr>
          </a:lstStyle>
          <a:p>
            <a:pPr marL="257175" marR="0" lvl="0" indent="-257175" algn="ctr" defTabSz="7358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19" name="Title 24">
            <a:extLst>
              <a:ext uri="{FF2B5EF4-FFF2-40B4-BE49-F238E27FC236}">
                <a16:creationId xmlns:a16="http://schemas.microsoft.com/office/drawing/2014/main" id="{A3D3DB55-66F8-4A14-9FC1-B929829EE5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580" y="535156"/>
            <a:ext cx="5619221" cy="703263"/>
          </a:xfrm>
        </p:spPr>
        <p:txBody>
          <a:bodyPr>
            <a:noAutofit/>
          </a:bodyPr>
          <a:lstStyle>
            <a:lvl1pPr algn="l">
              <a:defRPr sz="3750" b="1" i="0">
                <a:solidFill>
                  <a:srgbClr val="FBAD18"/>
                </a:solidFill>
                <a:latin typeface="Frutiger LT Pro 65" panose="020B0602020204020204" pitchFamily="34" charset="77"/>
              </a:defRPr>
            </a:lvl1pPr>
          </a:lstStyle>
          <a:p>
            <a:r>
              <a:rPr lang="en-US" dirty="0" err="1"/>
              <a:t>Diacím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A9A9AF2D-DC59-4789-B45A-A5FE82E50C1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3580" y="1261935"/>
            <a:ext cx="5614124" cy="404812"/>
          </a:xfrm>
        </p:spPr>
        <p:txBody>
          <a:bodyPr>
            <a:noAutofit/>
          </a:bodyPr>
          <a:lstStyle>
            <a:lvl1pPr marL="0" indent="0">
              <a:buNone/>
              <a:defRPr sz="1875" b="0" i="1">
                <a:solidFill>
                  <a:schemeClr val="bg1"/>
                </a:solidFill>
                <a:latin typeface="Frutiger LT Pro 46 Light" panose="020B0602020204020204" pitchFamily="34" charset="77"/>
              </a:defRPr>
            </a:lvl1pPr>
          </a:lstStyle>
          <a:p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dirty="0"/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D4009079-B81D-447A-B881-080F4B380990}"/>
              </a:ext>
            </a:extLst>
          </p:cNvPr>
          <p:cNvSpPr>
            <a:spLocks noGrp="1"/>
          </p:cNvSpPr>
          <p:nvPr>
            <p:ph type="body" sz="half" idx="4294967295" hasCustomPrompt="1"/>
          </p:nvPr>
        </p:nvSpPr>
        <p:spPr>
          <a:xfrm>
            <a:off x="477520" y="2047646"/>
            <a:ext cx="5614124" cy="4079109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Frutiger LT Pro 55 Roman" panose="020B0602020204020204" pitchFamily="34" charset="77"/>
              </a:defRPr>
            </a:lvl1pPr>
          </a:lstStyle>
          <a:p>
            <a:r>
              <a:rPr lang="en-US" dirty="0" err="1"/>
              <a:t>Szöveg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C8774-5087-48CD-9033-D19C2F6711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1" y="6308061"/>
            <a:ext cx="424577" cy="4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9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s - Text +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77D8A9F-CBD4-4057-B500-2BAA5071731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338" y="0"/>
            <a:ext cx="4687425" cy="7107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25"/>
            </a:lvl1pPr>
          </a:lstStyle>
          <a:p>
            <a:pPr marL="257175" marR="0" lvl="0" indent="-257175" algn="ctr" defTabSz="7358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31BDF9FB-949E-4F08-8EC4-766101BF81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580" y="535156"/>
            <a:ext cx="3933510" cy="703263"/>
          </a:xfrm>
        </p:spPr>
        <p:txBody>
          <a:bodyPr>
            <a:noAutofit/>
          </a:bodyPr>
          <a:lstStyle>
            <a:lvl1pPr algn="l">
              <a:defRPr sz="3000" b="1" i="0">
                <a:solidFill>
                  <a:srgbClr val="FBAD18"/>
                </a:solidFill>
                <a:latin typeface="Frutiger LT Pro 65" panose="020B0602020204020204" pitchFamily="34" charset="77"/>
              </a:defRPr>
            </a:lvl1pPr>
          </a:lstStyle>
          <a:p>
            <a:r>
              <a:rPr lang="en-US" dirty="0" err="1"/>
              <a:t>Diacím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3FB568AC-72BA-43AC-B5C9-F72D7B5186F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3580" y="1261935"/>
            <a:ext cx="3933510" cy="404812"/>
          </a:xfrm>
        </p:spPr>
        <p:txBody>
          <a:bodyPr>
            <a:noAutofit/>
          </a:bodyPr>
          <a:lstStyle>
            <a:lvl1pPr marL="0" indent="0">
              <a:buNone/>
              <a:defRPr sz="1875" b="0" i="1">
                <a:solidFill>
                  <a:schemeClr val="tx1"/>
                </a:solidFill>
                <a:latin typeface="Frutiger LT Pro 46 Light" panose="020B0602020204020204" pitchFamily="34" charset="77"/>
              </a:defRPr>
            </a:lvl1pPr>
          </a:lstStyle>
          <a:p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dirty="0"/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8C73AF02-346B-46D8-89CF-AF08044DE737}"/>
              </a:ext>
            </a:extLst>
          </p:cNvPr>
          <p:cNvSpPr>
            <a:spLocks noGrp="1"/>
          </p:cNvSpPr>
          <p:nvPr>
            <p:ph type="body" sz="half" idx="4294967295" hasCustomPrompt="1"/>
          </p:nvPr>
        </p:nvSpPr>
        <p:spPr>
          <a:xfrm>
            <a:off x="477520" y="2047646"/>
            <a:ext cx="3929569" cy="4079109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Frutiger LT Pro 55 Roman" panose="020B0602020204020204" pitchFamily="34" charset="77"/>
              </a:defRPr>
            </a:lvl1pPr>
          </a:lstStyle>
          <a:p>
            <a:r>
              <a:rPr lang="en-US" dirty="0" err="1"/>
              <a:t>Szöveg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194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s - Text + 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C13E65-9EC4-6F40-83C4-5C03AD961FBE}"/>
              </a:ext>
            </a:extLst>
          </p:cNvPr>
          <p:cNvSpPr/>
          <p:nvPr userDrawn="1"/>
        </p:nvSpPr>
        <p:spPr>
          <a:xfrm>
            <a:off x="1" y="0"/>
            <a:ext cx="9475788" cy="7107238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2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7C9066-88BD-A74C-9475-2B87C3ACC24B}"/>
              </a:ext>
            </a:extLst>
          </p:cNvPr>
          <p:cNvSpPr/>
          <p:nvPr userDrawn="1"/>
        </p:nvSpPr>
        <p:spPr>
          <a:xfrm>
            <a:off x="9368402" y="0"/>
            <a:ext cx="107386" cy="7107238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25">
              <a:solidFill>
                <a:srgbClr val="FBAD18"/>
              </a:solidFill>
            </a:endParaRP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8033F5A-27CE-47CC-8322-BC97AAFE6A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46559" y="534989"/>
            <a:ext cx="2959132" cy="3438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25"/>
            </a:lvl1pPr>
          </a:lstStyle>
          <a:p>
            <a:pPr marL="257175" marR="0" lvl="0" indent="-257175" algn="ctr" defTabSz="7358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451BB28-675B-4D85-B423-A22CB2E297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0055" y="4216773"/>
            <a:ext cx="8732647" cy="18697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25"/>
            </a:lvl1pPr>
          </a:lstStyle>
          <a:p>
            <a:pPr marL="257175" marR="0" lvl="0" indent="-257175" algn="ctr" defTabSz="7358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hu-HU" dirty="0"/>
          </a:p>
        </p:txBody>
      </p:sp>
      <p:sp>
        <p:nvSpPr>
          <p:cNvPr id="18" name="Title 24">
            <a:extLst>
              <a:ext uri="{FF2B5EF4-FFF2-40B4-BE49-F238E27FC236}">
                <a16:creationId xmlns:a16="http://schemas.microsoft.com/office/drawing/2014/main" id="{C46B9BEB-E973-4BE9-867B-D15440C657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580" y="535156"/>
            <a:ext cx="5610267" cy="703263"/>
          </a:xfrm>
        </p:spPr>
        <p:txBody>
          <a:bodyPr>
            <a:noAutofit/>
          </a:bodyPr>
          <a:lstStyle>
            <a:lvl1pPr algn="l">
              <a:defRPr sz="3750" b="1" i="0">
                <a:solidFill>
                  <a:schemeClr val="bg1"/>
                </a:solidFill>
                <a:latin typeface="Frutiger LT Pro 65" panose="020B0602020204020204" pitchFamily="34" charset="77"/>
              </a:defRPr>
            </a:lvl1pPr>
          </a:lstStyle>
          <a:p>
            <a:r>
              <a:rPr lang="en-US" dirty="0" err="1"/>
              <a:t>Diacím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lang="en-US" dirty="0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948E3266-70C2-406E-8071-EFEF7E111B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3580" y="1261935"/>
            <a:ext cx="5610267" cy="404812"/>
          </a:xfrm>
        </p:spPr>
        <p:txBody>
          <a:bodyPr>
            <a:noAutofit/>
          </a:bodyPr>
          <a:lstStyle>
            <a:lvl1pPr marL="0" indent="0">
              <a:buNone/>
              <a:defRPr sz="1875" b="0" i="1">
                <a:solidFill>
                  <a:schemeClr val="bg1"/>
                </a:solidFill>
                <a:latin typeface="Frutiger LT Pro 46 Light" panose="020B0602020204020204" pitchFamily="34" charset="77"/>
              </a:defRPr>
            </a:lvl1pPr>
          </a:lstStyle>
          <a:p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65CBE263-2684-4DF9-85DD-BB191C8CCB2F}"/>
              </a:ext>
            </a:extLst>
          </p:cNvPr>
          <p:cNvSpPr>
            <a:spLocks noGrp="1"/>
          </p:cNvSpPr>
          <p:nvPr>
            <p:ph type="body" sz="half" idx="4294967295" hasCustomPrompt="1"/>
          </p:nvPr>
        </p:nvSpPr>
        <p:spPr>
          <a:xfrm>
            <a:off x="477520" y="2047646"/>
            <a:ext cx="5603337" cy="1925868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Frutiger LT Pro 55 Roman" panose="020B0602020204020204" pitchFamily="34" charset="77"/>
              </a:defRPr>
            </a:lvl1pPr>
          </a:lstStyle>
          <a:p>
            <a:r>
              <a:rPr lang="en-US" dirty="0" err="1"/>
              <a:t>Szöveg</a:t>
            </a:r>
            <a:r>
              <a:rPr lang="en-US" dirty="0"/>
              <a:t> </a:t>
            </a:r>
            <a:r>
              <a:rPr lang="en-US" dirty="0" err="1"/>
              <a:t>beszúrása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4B0719-EC30-45A9-BDE4-79B799BEB4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1" y="6308061"/>
            <a:ext cx="424577" cy="4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1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FB583A-10B9-0649-A938-7072AFB86C93}"/>
              </a:ext>
            </a:extLst>
          </p:cNvPr>
          <p:cNvSpPr/>
          <p:nvPr userDrawn="1"/>
        </p:nvSpPr>
        <p:spPr>
          <a:xfrm>
            <a:off x="1" y="0"/>
            <a:ext cx="9475788" cy="7107238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25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103A3-4745-4383-8008-717F54D8C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2958" y="0"/>
            <a:ext cx="7042832" cy="7108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A7D82A-D732-44B1-A8B9-D4DFA57435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214" y="551091"/>
            <a:ext cx="2234290" cy="5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1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8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25F6E68-A4EF-9843-9A18-36F77C2E62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3045" y="593727"/>
            <a:ext cx="8529701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216" tIns="49108" rIns="98216" bIns="491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dirty="0"/>
              <a:t>CLICK TO EDIT MASTER TITLE STYLE</a:t>
            </a:r>
            <a:endParaRPr lang="hu-HU" altLang="hu-HU" dirty="0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622B35E-A6C1-8D46-8439-8DA9FB529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3045" y="1962150"/>
            <a:ext cx="8529701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216" tIns="49108" rIns="98216" bIns="49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dirty="0" err="1"/>
              <a:t>Szöveg</a:t>
            </a:r>
            <a:r>
              <a:rPr lang="en-US" altLang="hu-HU" dirty="0"/>
              <a:t> </a:t>
            </a:r>
            <a:r>
              <a:rPr lang="en-US" altLang="hu-HU" dirty="0" err="1"/>
              <a:t>beszúrása</a:t>
            </a:r>
            <a:endParaRPr lang="hu-HU" altLang="hu-H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7C2F4-D12C-6E40-9DA5-C48FBF116F11}"/>
              </a:ext>
            </a:extLst>
          </p:cNvPr>
          <p:cNvSpPr/>
          <p:nvPr userDrawn="1"/>
        </p:nvSpPr>
        <p:spPr>
          <a:xfrm>
            <a:off x="9368402" y="0"/>
            <a:ext cx="107386" cy="7107238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25">
              <a:solidFill>
                <a:srgbClr val="FBAD18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3BBD1E-C07A-497D-AE34-C155550AB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6980" y="6511410"/>
            <a:ext cx="992346" cy="3794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0" i="0" smtClean="0">
                <a:solidFill>
                  <a:schemeClr val="bg1">
                    <a:lumMod val="65000"/>
                  </a:schemeClr>
                </a:solidFill>
                <a:latin typeface="Frutiger LT Pro 45 Light" panose="020B0403030504020204" pitchFamily="34" charset="77"/>
              </a:defRPr>
            </a:lvl1pPr>
          </a:lstStyle>
          <a:p>
            <a:pPr>
              <a:defRPr/>
            </a:pPr>
            <a:fld id="{1F0F922D-8DF7-A94B-8866-9E17C862AD50}" type="slidenum">
              <a:rPr lang="hu-HU" altLang="hu-HU" smtClean="0"/>
              <a:pPr>
                <a:defRPr/>
              </a:pPr>
              <a:t>‹#›</a:t>
            </a:fld>
            <a:endParaRPr lang="hu-HU" alt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FB186-8680-4225-8D70-704144B2BF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1" y="6308061"/>
            <a:ext cx="424577" cy="4245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9" r:id="rId2"/>
    <p:sldLayoutId id="2147483876" r:id="rId3"/>
    <p:sldLayoutId id="2147483870" r:id="rId4"/>
    <p:sldLayoutId id="2147483862" r:id="rId5"/>
    <p:sldLayoutId id="2147483879" r:id="rId6"/>
    <p:sldLayoutId id="2147483863" r:id="rId7"/>
    <p:sldLayoutId id="2147483864" r:id="rId8"/>
    <p:sldLayoutId id="2147483873" r:id="rId9"/>
    <p:sldLayoutId id="2147483880" r:id="rId10"/>
    <p:sldLayoutId id="2147483877" r:id="rId11"/>
    <p:sldLayoutId id="2147483871" r:id="rId12"/>
  </p:sldLayoutIdLst>
  <p:hf hdr="0" ftr="0" dt="0"/>
  <p:txStyles>
    <p:titleStyle>
      <a:lvl1pPr algn="l" defTabSz="735806" rtl="0" eaLnBrk="0" fontAlgn="base" hangingPunct="0">
        <a:spcBef>
          <a:spcPct val="0"/>
        </a:spcBef>
        <a:spcAft>
          <a:spcPct val="0"/>
        </a:spcAft>
        <a:defRPr sz="2700" b="1" i="0" kern="1200">
          <a:solidFill>
            <a:srgbClr val="FBAD18"/>
          </a:solidFill>
          <a:latin typeface="Frutiger LT Pro 65" panose="020B0602020204020204"/>
          <a:ea typeface="MS PGothic" panose="020B0600070205080204" pitchFamily="34" charset="-128"/>
          <a:cs typeface="Frutiger LT Pro 65" panose="020B0602020204020204"/>
        </a:defRPr>
      </a:lvl1pPr>
      <a:lvl2pPr algn="l" defTabSz="735806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79646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735806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79646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735806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79646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735806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79646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900" algn="ctr" defTabSz="735806" rtl="0" fontAlgn="base">
        <a:spcBef>
          <a:spcPct val="0"/>
        </a:spcBef>
        <a:spcAft>
          <a:spcPct val="0"/>
        </a:spcAft>
        <a:defRPr sz="3525">
          <a:solidFill>
            <a:schemeClr val="tx1"/>
          </a:solidFill>
          <a:latin typeface="Arial" charset="0"/>
          <a:ea typeface="ＭＳ Ｐゴシック" charset="0"/>
        </a:defRPr>
      </a:lvl6pPr>
      <a:lvl7pPr marL="685800" algn="ctr" defTabSz="735806" rtl="0" fontAlgn="base">
        <a:spcBef>
          <a:spcPct val="0"/>
        </a:spcBef>
        <a:spcAft>
          <a:spcPct val="0"/>
        </a:spcAft>
        <a:defRPr sz="3525">
          <a:solidFill>
            <a:schemeClr val="tx1"/>
          </a:solidFill>
          <a:latin typeface="Arial" charset="0"/>
          <a:ea typeface="ＭＳ Ｐゴシック" charset="0"/>
        </a:defRPr>
      </a:lvl7pPr>
      <a:lvl8pPr marL="1028700" algn="ctr" defTabSz="735806" rtl="0" fontAlgn="base">
        <a:spcBef>
          <a:spcPct val="0"/>
        </a:spcBef>
        <a:spcAft>
          <a:spcPct val="0"/>
        </a:spcAft>
        <a:defRPr sz="3525">
          <a:solidFill>
            <a:schemeClr val="tx1"/>
          </a:solidFill>
          <a:latin typeface="Arial" charset="0"/>
          <a:ea typeface="ＭＳ Ｐゴシック" charset="0"/>
        </a:defRPr>
      </a:lvl8pPr>
      <a:lvl9pPr marL="1371600" algn="ctr" defTabSz="735806" rtl="0" fontAlgn="base">
        <a:spcBef>
          <a:spcPct val="0"/>
        </a:spcBef>
        <a:spcAft>
          <a:spcPct val="0"/>
        </a:spcAft>
        <a:defRPr sz="3525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57175" indent="-257175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500" b="0" i="0" kern="1200">
          <a:solidFill>
            <a:schemeClr val="tx1">
              <a:lumMod val="50000"/>
              <a:lumOff val="50000"/>
            </a:schemeClr>
          </a:solidFill>
          <a:latin typeface="Frutiger LT Pro 55 Roman" panose="020B0602020204020204" pitchFamily="34" charset="0"/>
          <a:ea typeface="MS PGothic" panose="020B0600070205080204" pitchFamily="34" charset="-128"/>
          <a:cs typeface="Frutiger LT Pro 55 Roman" panose="020B0602020204020204" pitchFamily="34" charset="0"/>
        </a:defRPr>
      </a:lvl1pPr>
      <a:lvl2pPr marL="366713" indent="-23813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500" b="0" i="0" kern="1200">
          <a:solidFill>
            <a:schemeClr val="tx1">
              <a:lumMod val="50000"/>
              <a:lumOff val="50000"/>
            </a:schemeClr>
          </a:solidFill>
          <a:latin typeface="Frutiger LT Pro 55 Roman" panose="020B0602020204020204" pitchFamily="34" charset="0"/>
          <a:ea typeface="MS PGothic" panose="020B0600070205080204" pitchFamily="34" charset="-128"/>
          <a:cs typeface="+mn-cs"/>
        </a:defRPr>
      </a:lvl2pPr>
      <a:lvl3pPr marL="920354" indent="-183356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b="0" i="0" kern="1200">
          <a:solidFill>
            <a:schemeClr val="tx1">
              <a:lumMod val="50000"/>
              <a:lumOff val="50000"/>
            </a:schemeClr>
          </a:solidFill>
          <a:latin typeface="Frutiger LT Pro 55 Roman" panose="020B0602020204020204" pitchFamily="34" charset="0"/>
          <a:ea typeface="MS PGothic" panose="020B0600070205080204" pitchFamily="34" charset="-128"/>
          <a:cs typeface="+mn-cs"/>
        </a:defRPr>
      </a:lvl3pPr>
      <a:lvl4pPr marL="1288256" indent="-183356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b="0" i="0" kern="1200">
          <a:solidFill>
            <a:schemeClr val="tx1">
              <a:lumMod val="50000"/>
              <a:lumOff val="50000"/>
            </a:schemeClr>
          </a:solidFill>
          <a:latin typeface="Frutiger LT Pro 55 Roman" panose="020B0602020204020204" pitchFamily="34" charset="0"/>
          <a:ea typeface="MS PGothic" panose="020B0600070205080204" pitchFamily="34" charset="-128"/>
          <a:cs typeface="+mn-cs"/>
        </a:defRPr>
      </a:lvl4pPr>
      <a:lvl5pPr marL="1657350" indent="-183356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b="0" i="0" kern="1200">
          <a:solidFill>
            <a:schemeClr val="tx1">
              <a:lumMod val="50000"/>
              <a:lumOff val="50000"/>
            </a:schemeClr>
          </a:solidFill>
          <a:latin typeface="Frutiger LT Pro 55 Roman" panose="020B0602020204020204" pitchFamily="34" charset="0"/>
          <a:ea typeface="MS PGothic" panose="020B0600070205080204" pitchFamily="34" charset="-128"/>
          <a:cs typeface="+mn-cs"/>
        </a:defRPr>
      </a:lvl5pPr>
      <a:lvl6pPr marL="2025699" indent="-184154" algn="l" defTabSz="736618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8" indent="-184154" algn="l" defTabSz="736618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62317" indent="-184154" algn="l" defTabSz="736618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30625" indent="-184154" algn="l" defTabSz="736618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8309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6618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4927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3236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1545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09853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8163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46471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8FD3D2-0DD3-5C4F-8A65-E0CBB5F1577F}"/>
              </a:ext>
            </a:extLst>
          </p:cNvPr>
          <p:cNvSpPr/>
          <p:nvPr userDrawn="1"/>
        </p:nvSpPr>
        <p:spPr>
          <a:xfrm>
            <a:off x="1" y="-4354"/>
            <a:ext cx="9475788" cy="7111591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25">
              <a:solidFill>
                <a:srgbClr val="C6CB3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48B49-5D07-5845-9C21-83E22ED50C0D}"/>
              </a:ext>
            </a:extLst>
          </p:cNvPr>
          <p:cNvSpPr/>
          <p:nvPr userDrawn="1"/>
        </p:nvSpPr>
        <p:spPr>
          <a:xfrm>
            <a:off x="9368402" y="0"/>
            <a:ext cx="107386" cy="7107238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25">
              <a:solidFill>
                <a:srgbClr val="FBAD1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91C7A-DFEC-4B5E-BAD6-D7E8BA76BD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1" y="517026"/>
            <a:ext cx="424577" cy="4245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81" r:id="rId2"/>
  </p:sldLayoutIdLst>
  <p:hf hdr="0" ftr="0" dt="0"/>
  <p:txStyles>
    <p:titleStyle>
      <a:lvl1pPr algn="l" defTabSz="735806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4D4D4D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735806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735806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735806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735806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900" algn="ctr" defTabSz="735806" rtl="0" fontAlgn="base">
        <a:spcBef>
          <a:spcPct val="0"/>
        </a:spcBef>
        <a:spcAft>
          <a:spcPct val="0"/>
        </a:spcAft>
        <a:defRPr sz="3525">
          <a:solidFill>
            <a:schemeClr val="tx1"/>
          </a:solidFill>
          <a:latin typeface="Arial" charset="0"/>
          <a:ea typeface="ＭＳ Ｐゴシック" charset="0"/>
        </a:defRPr>
      </a:lvl6pPr>
      <a:lvl7pPr marL="685800" algn="ctr" defTabSz="735806" rtl="0" fontAlgn="base">
        <a:spcBef>
          <a:spcPct val="0"/>
        </a:spcBef>
        <a:spcAft>
          <a:spcPct val="0"/>
        </a:spcAft>
        <a:defRPr sz="3525">
          <a:solidFill>
            <a:schemeClr val="tx1"/>
          </a:solidFill>
          <a:latin typeface="Arial" charset="0"/>
          <a:ea typeface="ＭＳ Ｐゴシック" charset="0"/>
        </a:defRPr>
      </a:lvl7pPr>
      <a:lvl8pPr marL="1028700" algn="ctr" defTabSz="735806" rtl="0" fontAlgn="base">
        <a:spcBef>
          <a:spcPct val="0"/>
        </a:spcBef>
        <a:spcAft>
          <a:spcPct val="0"/>
        </a:spcAft>
        <a:defRPr sz="3525">
          <a:solidFill>
            <a:schemeClr val="tx1"/>
          </a:solidFill>
          <a:latin typeface="Arial" charset="0"/>
          <a:ea typeface="ＭＳ Ｐゴシック" charset="0"/>
        </a:defRPr>
      </a:lvl8pPr>
      <a:lvl9pPr marL="1371600" algn="ctr" defTabSz="735806" rtl="0" fontAlgn="base">
        <a:spcBef>
          <a:spcPct val="0"/>
        </a:spcBef>
        <a:spcAft>
          <a:spcPct val="0"/>
        </a:spcAft>
        <a:defRPr sz="3525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57175" indent="-257175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800" kern="1200">
          <a:solidFill>
            <a:srgbClr val="4D4D4D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366713" indent="-23813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4D4D4D"/>
          </a:solidFill>
          <a:latin typeface="+mn-lt"/>
          <a:ea typeface="MS PGothic" panose="020B0600070205080204" pitchFamily="34" charset="-128"/>
          <a:cs typeface="+mn-cs"/>
        </a:defRPr>
      </a:lvl2pPr>
      <a:lvl3pPr marL="920354" indent="-183356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4D4D4D"/>
          </a:solidFill>
          <a:latin typeface="+mn-lt"/>
          <a:ea typeface="MS PGothic" panose="020B0600070205080204" pitchFamily="34" charset="-128"/>
          <a:cs typeface="+mn-cs"/>
        </a:defRPr>
      </a:lvl3pPr>
      <a:lvl4pPr marL="1288256" indent="-183356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D4D4D"/>
          </a:solidFill>
          <a:latin typeface="+mn-lt"/>
          <a:ea typeface="MS PGothic" panose="020B0600070205080204" pitchFamily="34" charset="-128"/>
          <a:cs typeface="+mn-cs"/>
        </a:defRPr>
      </a:lvl4pPr>
      <a:lvl5pPr marL="1657350" indent="-183356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D4D4D"/>
          </a:solidFill>
          <a:latin typeface="+mn-lt"/>
          <a:ea typeface="MS PGothic" panose="020B0600070205080204" pitchFamily="34" charset="-128"/>
          <a:cs typeface="+mn-cs"/>
        </a:defRPr>
      </a:lvl5pPr>
      <a:lvl6pPr marL="2025699" indent="-184154" algn="l" defTabSz="736618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8" indent="-184154" algn="l" defTabSz="736618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62317" indent="-184154" algn="l" defTabSz="736618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30625" indent="-184154" algn="l" defTabSz="736618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8309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6618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4927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3236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1545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09853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8163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46471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DC1478-26AC-6E41-ABFA-618EDF9E2DF8}"/>
              </a:ext>
            </a:extLst>
          </p:cNvPr>
          <p:cNvSpPr/>
          <p:nvPr userDrawn="1"/>
        </p:nvSpPr>
        <p:spPr>
          <a:xfrm>
            <a:off x="-1" y="0"/>
            <a:ext cx="1831429" cy="7107238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25">
              <a:solidFill>
                <a:srgbClr val="FBAD1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4ED4C-A92F-4334-B2F0-F8C89C7D70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09" y="2704334"/>
            <a:ext cx="1215846" cy="1698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hf hdr="0" ftr="0" dt="0"/>
  <p:txStyles>
    <p:titleStyle>
      <a:lvl1pPr algn="l" defTabSz="735806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4D4D4D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735806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735806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735806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735806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900" algn="ctr" defTabSz="735806" rtl="0" fontAlgn="base">
        <a:spcBef>
          <a:spcPct val="0"/>
        </a:spcBef>
        <a:spcAft>
          <a:spcPct val="0"/>
        </a:spcAft>
        <a:defRPr sz="3525">
          <a:solidFill>
            <a:schemeClr val="tx1"/>
          </a:solidFill>
          <a:latin typeface="Arial" charset="0"/>
          <a:ea typeface="ＭＳ Ｐゴシック" charset="0"/>
        </a:defRPr>
      </a:lvl6pPr>
      <a:lvl7pPr marL="685800" algn="ctr" defTabSz="735806" rtl="0" fontAlgn="base">
        <a:spcBef>
          <a:spcPct val="0"/>
        </a:spcBef>
        <a:spcAft>
          <a:spcPct val="0"/>
        </a:spcAft>
        <a:defRPr sz="3525">
          <a:solidFill>
            <a:schemeClr val="tx1"/>
          </a:solidFill>
          <a:latin typeface="Arial" charset="0"/>
          <a:ea typeface="ＭＳ Ｐゴシック" charset="0"/>
        </a:defRPr>
      </a:lvl7pPr>
      <a:lvl8pPr marL="1028700" algn="ctr" defTabSz="735806" rtl="0" fontAlgn="base">
        <a:spcBef>
          <a:spcPct val="0"/>
        </a:spcBef>
        <a:spcAft>
          <a:spcPct val="0"/>
        </a:spcAft>
        <a:defRPr sz="3525">
          <a:solidFill>
            <a:schemeClr val="tx1"/>
          </a:solidFill>
          <a:latin typeface="Arial" charset="0"/>
          <a:ea typeface="ＭＳ Ｐゴシック" charset="0"/>
        </a:defRPr>
      </a:lvl8pPr>
      <a:lvl9pPr marL="1371600" algn="ctr" defTabSz="735806" rtl="0" fontAlgn="base">
        <a:spcBef>
          <a:spcPct val="0"/>
        </a:spcBef>
        <a:spcAft>
          <a:spcPct val="0"/>
        </a:spcAft>
        <a:defRPr sz="3525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57175" indent="-257175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800" kern="1200">
          <a:solidFill>
            <a:srgbClr val="4D4D4D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366713" indent="-23813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4D4D4D"/>
          </a:solidFill>
          <a:latin typeface="+mn-lt"/>
          <a:ea typeface="MS PGothic" panose="020B0600070205080204" pitchFamily="34" charset="-128"/>
          <a:cs typeface="+mn-cs"/>
        </a:defRPr>
      </a:lvl2pPr>
      <a:lvl3pPr marL="920354" indent="-183356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4D4D4D"/>
          </a:solidFill>
          <a:latin typeface="+mn-lt"/>
          <a:ea typeface="MS PGothic" panose="020B0600070205080204" pitchFamily="34" charset="-128"/>
          <a:cs typeface="+mn-cs"/>
        </a:defRPr>
      </a:lvl3pPr>
      <a:lvl4pPr marL="1288256" indent="-183356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D4D4D"/>
          </a:solidFill>
          <a:latin typeface="+mn-lt"/>
          <a:ea typeface="MS PGothic" panose="020B0600070205080204" pitchFamily="34" charset="-128"/>
          <a:cs typeface="+mn-cs"/>
        </a:defRPr>
      </a:lvl4pPr>
      <a:lvl5pPr marL="1657350" indent="-183356" algn="l" defTabSz="73580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D4D4D"/>
          </a:solidFill>
          <a:latin typeface="+mn-lt"/>
          <a:ea typeface="MS PGothic" panose="020B0600070205080204" pitchFamily="34" charset="-128"/>
          <a:cs typeface="+mn-cs"/>
        </a:defRPr>
      </a:lvl5pPr>
      <a:lvl6pPr marL="2025699" indent="-184154" algn="l" defTabSz="736618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8" indent="-184154" algn="l" defTabSz="736618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62317" indent="-184154" algn="l" defTabSz="736618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30625" indent="-184154" algn="l" defTabSz="736618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8309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6618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4927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3236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1545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09853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8163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46471" algn="l" defTabSz="736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E39EAE-0970-4B94-91C2-AA739E606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Diplomás Pályakövetési Rendszer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E08E3E3-F652-4D80-B7B6-7F1673E2D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Szilassy-Sebestyén Krisztina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3FEE8C-49F9-43AA-A513-D5D86A297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u-HU" dirty="0" smtClean="0"/>
              <a:t>DPR referens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528799-535C-465B-96F7-7CBB822DD1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u-HU" dirty="0" smtClean="0"/>
              <a:t>2022. MÁRCIUS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2400" dirty="0"/>
              <a:t>Átlagbér és FEOR</a:t>
            </a:r>
            <a:br>
              <a:rPr lang="hu-HU" sz="2400" dirty="0"/>
            </a:br>
            <a:r>
              <a:rPr lang="hu-HU" sz="2400" dirty="0"/>
              <a:t>m</a:t>
            </a:r>
            <a:r>
              <a:rPr lang="hu-HU" sz="2400" dirty="0" smtClean="0"/>
              <a:t>űvészet </a:t>
            </a:r>
            <a:r>
              <a:rPr lang="hu-HU" sz="2400" dirty="0"/>
              <a:t>képzési terület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" y="1257512"/>
            <a:ext cx="5222449" cy="5849726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5213023" y="1238420"/>
            <a:ext cx="3832708" cy="4888336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o</a:t>
            </a:r>
            <a:r>
              <a:rPr lang="hu-HU" dirty="0" smtClean="0">
                <a:solidFill>
                  <a:schemeClr val="tx1"/>
                </a:solidFill>
              </a:rPr>
              <a:t>rszágos adatok</a:t>
            </a:r>
            <a:endParaRPr lang="hu-HU" dirty="0">
              <a:solidFill>
                <a:schemeClr val="tx1"/>
              </a:solidFill>
            </a:endParaRPr>
          </a:p>
          <a:p>
            <a:pPr algn="ctr"/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Alapképzésben </a:t>
            </a:r>
            <a:r>
              <a:rPr lang="hu-HU" dirty="0" smtClean="0">
                <a:solidFill>
                  <a:schemeClr val="tx1"/>
                </a:solidFill>
              </a:rPr>
              <a:t>2017/2018-ban </a:t>
            </a:r>
            <a:r>
              <a:rPr lang="hu-HU" dirty="0">
                <a:solidFill>
                  <a:schemeClr val="tx1"/>
                </a:solidFill>
              </a:rPr>
              <a:t>abszolvált </a:t>
            </a:r>
            <a:r>
              <a:rPr lang="hu-HU" dirty="0" smtClean="0">
                <a:solidFill>
                  <a:schemeClr val="tx1"/>
                </a:solidFill>
              </a:rPr>
              <a:t>hallgatók: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616 fő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Átlagjövedelem: </a:t>
            </a:r>
            <a:r>
              <a:rPr lang="hu-HU" dirty="0" smtClean="0">
                <a:solidFill>
                  <a:schemeClr val="tx1"/>
                </a:solidFill>
              </a:rPr>
              <a:t>295 217,- </a:t>
            </a:r>
            <a:r>
              <a:rPr lang="hu-HU" dirty="0">
                <a:solidFill>
                  <a:schemeClr val="tx1"/>
                </a:solidFill>
              </a:rPr>
              <a:t>Ft</a:t>
            </a: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Diplomás munkát végez: </a:t>
            </a:r>
            <a:r>
              <a:rPr lang="hu-HU" dirty="0" smtClean="0">
                <a:solidFill>
                  <a:schemeClr val="tx1"/>
                </a:solidFill>
              </a:rPr>
              <a:t>70,33 %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rot="10800000" flipV="1">
            <a:off x="3952546" y="3173854"/>
            <a:ext cx="895547" cy="7824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8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511302"/>
            <a:ext cx="8572152" cy="703263"/>
          </a:xfrm>
        </p:spPr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/>
              <a:t>Országos és METU </a:t>
            </a:r>
            <a:r>
              <a:rPr lang="hu-HU" sz="2400" dirty="0" smtClean="0"/>
              <a:t>adatok</a:t>
            </a:r>
            <a:br>
              <a:rPr lang="hu-HU" sz="2400" dirty="0" smtClean="0"/>
            </a:br>
            <a:r>
              <a:rPr lang="hu-HU" sz="2400" dirty="0" smtClean="0"/>
              <a:t>művészet képzési terület</a:t>
            </a:r>
            <a:r>
              <a:rPr lang="hu-HU" sz="4000" dirty="0"/>
              <a:t/>
            </a:r>
            <a:br>
              <a:rPr lang="hu-HU" sz="4000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8"/>
            <a:ext cx="8572152" cy="1856933"/>
          </a:xfrm>
        </p:spPr>
        <p:txBody>
          <a:bodyPr/>
          <a:lstStyle/>
          <a:p>
            <a:pPr marL="0" indent="0" algn="just">
              <a:spcBef>
                <a:spcPts val="1200"/>
              </a:spcBef>
            </a:pPr>
            <a:r>
              <a:rPr lang="hu-HU" dirty="0" smtClean="0">
                <a:solidFill>
                  <a:schemeClr val="tx1"/>
                </a:solidFill>
              </a:rPr>
              <a:t>Országosan és a METU-n is megfigyelhető a művészeti képzési területen is a diplomás munkát végzők számának csökkenése, mely egyben a fizetés emelkedésének gátja. </a:t>
            </a:r>
          </a:p>
          <a:p>
            <a:pPr marL="0" indent="0" algn="just">
              <a:spcBef>
                <a:spcPts val="600"/>
              </a:spcBef>
            </a:pPr>
            <a:r>
              <a:rPr lang="hu-HU" dirty="0" smtClean="0">
                <a:solidFill>
                  <a:schemeClr val="tx1"/>
                </a:solidFill>
              </a:rPr>
              <a:t>A METU-n végzettek között a diplomás munkakörben elhelyezkedettek száma az országos átlaghoz képest 2013-15 között közel 10 %-kal alacsonyabb volt, 2016-ban felzárkózott, majd az utolsó évben meghaladta azt.</a:t>
            </a:r>
          </a:p>
          <a:p>
            <a:pPr marL="0" indent="0" algn="just">
              <a:spcBef>
                <a:spcPts val="600"/>
              </a:spcBef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METU-n végzettek körében az átlagjövedelem </a:t>
            </a:r>
            <a:r>
              <a:rPr lang="hu-HU" dirty="0" smtClean="0">
                <a:solidFill>
                  <a:schemeClr val="tx1"/>
                </a:solidFill>
              </a:rPr>
              <a:t>a 2014-15, illetve a 2017-18 évben az országos átlagbért meghaladta.</a:t>
            </a:r>
            <a:endParaRPr lang="hu-HU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813780"/>
              </p:ext>
            </p:extLst>
          </p:nvPr>
        </p:nvGraphicFramePr>
        <p:xfrm>
          <a:off x="-40366" y="1581664"/>
          <a:ext cx="4745370" cy="291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243232"/>
              </p:ext>
            </p:extLst>
          </p:nvPr>
        </p:nvGraphicFramePr>
        <p:xfrm>
          <a:off x="4403654" y="1640519"/>
          <a:ext cx="4547754" cy="285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660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400" dirty="0"/>
              <a:t>Átlagbér és FEOR</a:t>
            </a:r>
            <a:br>
              <a:rPr lang="hu-HU" sz="2400" dirty="0"/>
            </a:br>
            <a:r>
              <a:rPr lang="hu-HU" sz="2400" dirty="0"/>
              <a:t>m</a:t>
            </a:r>
            <a:r>
              <a:rPr lang="hu-HU" sz="2400" dirty="0" smtClean="0"/>
              <a:t>űvészetközvetítés </a:t>
            </a:r>
            <a:r>
              <a:rPr lang="hu-HU" sz="2400" dirty="0"/>
              <a:t>képzési terület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5387546" y="1087396"/>
            <a:ext cx="3658185" cy="5039359"/>
          </a:xfrm>
        </p:spPr>
        <p:txBody>
          <a:bodyPr/>
          <a:lstStyle/>
          <a:p>
            <a:pPr algn="ctr"/>
            <a:endParaRPr lang="hu-HU" sz="2000" dirty="0" smtClean="0"/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o</a:t>
            </a:r>
            <a:r>
              <a:rPr lang="hu-HU" b="1" dirty="0" smtClean="0">
                <a:solidFill>
                  <a:schemeClr val="tx1"/>
                </a:solidFill>
              </a:rPr>
              <a:t>rszágos adatok</a:t>
            </a:r>
          </a:p>
          <a:p>
            <a:pPr algn="ctr"/>
            <a:endParaRPr lang="hu-HU" sz="2000" dirty="0"/>
          </a:p>
          <a:p>
            <a:endParaRPr lang="hu-HU" sz="2000" dirty="0"/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Alapképzésben 2017/2018-ban abszolvált </a:t>
            </a:r>
            <a:r>
              <a:rPr lang="hu-HU" dirty="0" smtClean="0">
                <a:solidFill>
                  <a:schemeClr val="tx1"/>
                </a:solidFill>
              </a:rPr>
              <a:t>hallgatók: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315 </a:t>
            </a:r>
            <a:r>
              <a:rPr lang="hu-HU" dirty="0">
                <a:solidFill>
                  <a:schemeClr val="tx1"/>
                </a:solidFill>
              </a:rPr>
              <a:t>fő</a:t>
            </a: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Átlagjövedelem: </a:t>
            </a:r>
            <a:r>
              <a:rPr lang="hu-HU" dirty="0" smtClean="0">
                <a:solidFill>
                  <a:schemeClr val="tx1"/>
                </a:solidFill>
              </a:rPr>
              <a:t>212 830,- </a:t>
            </a:r>
            <a:r>
              <a:rPr lang="hu-HU" dirty="0">
                <a:solidFill>
                  <a:schemeClr val="tx1"/>
                </a:solidFill>
              </a:rPr>
              <a:t>Ft</a:t>
            </a: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Diplomás munkát végez: </a:t>
            </a:r>
            <a:r>
              <a:rPr lang="hu-HU" dirty="0" smtClean="0">
                <a:solidFill>
                  <a:schemeClr val="tx1"/>
                </a:solidFill>
              </a:rPr>
              <a:t>51,47 </a:t>
            </a:r>
            <a:r>
              <a:rPr lang="hu-HU" dirty="0">
                <a:solidFill>
                  <a:schemeClr val="tx1"/>
                </a:solidFill>
              </a:rPr>
              <a:t>%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3" y="1269274"/>
            <a:ext cx="5012946" cy="5578473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V="1">
            <a:off x="3248995" y="2975480"/>
            <a:ext cx="895547" cy="7824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398180"/>
            <a:ext cx="8572152" cy="703263"/>
          </a:xfrm>
        </p:spPr>
        <p:txBody>
          <a:bodyPr/>
          <a:lstStyle/>
          <a:p>
            <a:pPr algn="ctr"/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Országos </a:t>
            </a:r>
            <a:r>
              <a:rPr lang="hu-HU" sz="2400" dirty="0"/>
              <a:t>és METU </a:t>
            </a:r>
            <a:r>
              <a:rPr lang="hu-HU" sz="2400" dirty="0" smtClean="0"/>
              <a:t>adatok</a:t>
            </a:r>
            <a:br>
              <a:rPr lang="hu-HU" sz="2400" dirty="0" smtClean="0"/>
            </a:br>
            <a:r>
              <a:rPr lang="hu-HU" sz="2400" dirty="0" smtClean="0"/>
              <a:t>művészetközvetítés képzési terület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4000" dirty="0"/>
              <a:t/>
            </a:r>
            <a:br>
              <a:rPr lang="hu-HU" sz="4000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9"/>
            <a:ext cx="8572152" cy="1628896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hu-HU" dirty="0" smtClean="0">
              <a:solidFill>
                <a:schemeClr val="tx1"/>
              </a:solidFill>
            </a:endParaRPr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Országosan és a METU-n is megfigyelhető a művészetközvetítés képzési területen végzettek között a diplomás munkát végzők számának csökkenése, mely egyben a fizetés csökkenését is jelenti. </a:t>
            </a:r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A METU-n végzettek között a diplomás munkakörben elhelyezkedettek száma az utolsó 2 évben már az országos átlaghoz képest magasabb.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METU-n végzettek körében </a:t>
            </a:r>
            <a:r>
              <a:rPr lang="hu-HU" dirty="0" smtClean="0">
                <a:solidFill>
                  <a:schemeClr val="tx1"/>
                </a:solidFill>
              </a:rPr>
              <a:t>a jövedelem az országos átlagjövedelmet több évben is meghaladta, 2015-ben jelentősen visszaesett, azóta emelkedő tendenciát mutat.</a:t>
            </a:r>
            <a:endParaRPr lang="hu-HU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535451"/>
              </p:ext>
            </p:extLst>
          </p:nvPr>
        </p:nvGraphicFramePr>
        <p:xfrm>
          <a:off x="0" y="1581665"/>
          <a:ext cx="4572001" cy="291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170087"/>
              </p:ext>
            </p:extLst>
          </p:nvPr>
        </p:nvGraphicFramePr>
        <p:xfrm>
          <a:off x="4497977" y="1581664"/>
          <a:ext cx="4547754" cy="291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7872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1819" y="523537"/>
            <a:ext cx="8572152" cy="703263"/>
          </a:xfrm>
        </p:spPr>
        <p:txBody>
          <a:bodyPr/>
          <a:lstStyle/>
          <a:p>
            <a:pPr algn="ctr"/>
            <a:r>
              <a:rPr lang="hu-HU" sz="2400" dirty="0"/>
              <a:t>Átlagbér és FEOR</a:t>
            </a:r>
            <a:br>
              <a:rPr lang="hu-HU" sz="2400" dirty="0"/>
            </a:br>
            <a:r>
              <a:rPr lang="hu-HU" sz="2400" dirty="0"/>
              <a:t>t</a:t>
            </a:r>
            <a:r>
              <a:rPr lang="hu-HU" sz="2400" dirty="0" smtClean="0"/>
              <a:t>ársadalomtudomány </a:t>
            </a:r>
            <a:r>
              <a:rPr lang="hu-HU" sz="2400" dirty="0"/>
              <a:t>képzési terület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82" y="1330839"/>
            <a:ext cx="4911068" cy="5484823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5489329" y="1330839"/>
            <a:ext cx="3744097" cy="5064074"/>
          </a:xfrm>
        </p:spPr>
        <p:txBody>
          <a:bodyPr/>
          <a:lstStyle/>
          <a:p>
            <a:pPr lvl="0" algn="ctr"/>
            <a:r>
              <a:rPr lang="hu-HU" dirty="0">
                <a:solidFill>
                  <a:schemeClr val="tx1"/>
                </a:solidFill>
              </a:rPr>
              <a:t>o</a:t>
            </a:r>
            <a:r>
              <a:rPr lang="hu-HU" dirty="0" smtClean="0">
                <a:solidFill>
                  <a:schemeClr val="tx1"/>
                </a:solidFill>
              </a:rPr>
              <a:t>rszágos adatok</a:t>
            </a:r>
          </a:p>
          <a:p>
            <a:pPr algn="ctr"/>
            <a:endParaRPr lang="hu-HU" sz="2000" dirty="0"/>
          </a:p>
          <a:p>
            <a:pPr algn="ctr"/>
            <a:endParaRPr lang="hu-HU" sz="2000" dirty="0" smtClean="0"/>
          </a:p>
          <a:p>
            <a:endParaRPr lang="hu-HU" sz="2000" dirty="0"/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Alapképzésben 2017/2018-ban abszolvált </a:t>
            </a:r>
            <a:r>
              <a:rPr lang="hu-HU" dirty="0" smtClean="0">
                <a:solidFill>
                  <a:schemeClr val="tx1"/>
                </a:solidFill>
              </a:rPr>
              <a:t>hallgatók:1 714 </a:t>
            </a:r>
            <a:r>
              <a:rPr lang="hu-HU" dirty="0">
                <a:solidFill>
                  <a:schemeClr val="tx1"/>
                </a:solidFill>
              </a:rPr>
              <a:t>fő</a:t>
            </a: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Átlagjövedelem: </a:t>
            </a:r>
            <a:r>
              <a:rPr lang="hu-HU" dirty="0" smtClean="0">
                <a:solidFill>
                  <a:schemeClr val="tx1"/>
                </a:solidFill>
              </a:rPr>
              <a:t>287 439,- </a:t>
            </a:r>
            <a:r>
              <a:rPr lang="hu-HU" dirty="0">
                <a:solidFill>
                  <a:schemeClr val="tx1"/>
                </a:solidFill>
              </a:rPr>
              <a:t>Ft</a:t>
            </a: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Diplomás munkát végez: </a:t>
            </a:r>
            <a:r>
              <a:rPr lang="hu-HU" dirty="0" smtClean="0">
                <a:solidFill>
                  <a:schemeClr val="tx1"/>
                </a:solidFill>
              </a:rPr>
              <a:t>68,38 </a:t>
            </a:r>
            <a:r>
              <a:rPr lang="hu-HU" dirty="0">
                <a:solidFill>
                  <a:schemeClr val="tx1"/>
                </a:solidFill>
              </a:rPr>
              <a:t>%</a:t>
            </a:r>
          </a:p>
          <a:p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1963158" y="5166675"/>
            <a:ext cx="895547" cy="7824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511302"/>
            <a:ext cx="8572152" cy="703263"/>
          </a:xfrm>
        </p:spPr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 smtClean="0"/>
              <a:t>Országos és METU adatok</a:t>
            </a:r>
            <a:br>
              <a:rPr lang="hu-HU" sz="2400" dirty="0" smtClean="0"/>
            </a:br>
            <a:r>
              <a:rPr lang="hu-HU" sz="2400" dirty="0"/>
              <a:t>társadalomtudomány képzési terület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8"/>
            <a:ext cx="8572152" cy="1791623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hu-HU" dirty="0" smtClean="0">
              <a:solidFill>
                <a:schemeClr val="tx1"/>
              </a:solidFill>
            </a:endParaRPr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Országosan és a METU-n is megfigyelhető a társadalomtudomány képzési területen végzettek körében is a diplomás munkát végzők számának csökkenése, mely egyben a fizetés csökkenését is jelenti. </a:t>
            </a:r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A METU-n végzettek között a diplomás munkakörben elhelyezkedettek száma az országos átlaghoz 2013-16 között alacsonyabb, 2017-18-ban jelentősen csökken, a bér viszont ezekben az években már meghaladja az országos  átlagot</a:t>
            </a:r>
            <a:r>
              <a:rPr lang="hu-HU" dirty="0" smtClean="0"/>
              <a:t>.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631575"/>
              </p:ext>
            </p:extLst>
          </p:nvPr>
        </p:nvGraphicFramePr>
        <p:xfrm>
          <a:off x="188061" y="1581665"/>
          <a:ext cx="4595435" cy="291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367307"/>
              </p:ext>
            </p:extLst>
          </p:nvPr>
        </p:nvGraphicFramePr>
        <p:xfrm>
          <a:off x="4497977" y="1591312"/>
          <a:ext cx="4547754" cy="290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1433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5868" y="2944483"/>
            <a:ext cx="8644052" cy="1815777"/>
          </a:xfrm>
        </p:spPr>
        <p:txBody>
          <a:bodyPr/>
          <a:lstStyle/>
          <a:p>
            <a:pPr algn="ctr"/>
            <a:r>
              <a:rPr lang="hu-HU" sz="3600" dirty="0" smtClean="0"/>
              <a:t>ÁTALGBÉR és FEOR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5867" y="3605842"/>
            <a:ext cx="8635465" cy="2478208"/>
          </a:xfrm>
        </p:spPr>
        <p:txBody>
          <a:bodyPr>
            <a:normAutofit/>
          </a:bodyPr>
          <a:lstStyle/>
          <a:p>
            <a:pPr lvl="0" algn="ctr"/>
            <a:r>
              <a:rPr lang="hu-HU" sz="1800" dirty="0" smtClean="0">
                <a:solidFill>
                  <a:prstClr val="white"/>
                </a:solidFill>
              </a:rPr>
              <a:t>MESTERKÉPZÉS</a:t>
            </a:r>
            <a:endParaRPr lang="hu-H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73E4-5F77-44C2-8950-D188B334C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2400" dirty="0" smtClean="0"/>
              <a:t>Átlagos jövedelmek </a:t>
            </a:r>
            <a:r>
              <a:rPr lang="hu-HU" sz="2400" dirty="0"/>
              <a:t>a</a:t>
            </a:r>
            <a:r>
              <a:rPr lang="hu-HU" sz="2400" dirty="0" smtClean="0"/>
              <a:t> mesterképzési területeken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586F3-4384-4AB2-B40C-1F2640138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u-HU" sz="1800" dirty="0"/>
              <a:t>o</a:t>
            </a:r>
            <a:r>
              <a:rPr lang="hu-HU" sz="1800" dirty="0" smtClean="0"/>
              <a:t>rszágos adatok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FE491-02F4-4872-B396-F9A60C1353A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pPr marL="0" indent="0"/>
            <a:endParaRPr lang="hu-HU" dirty="0"/>
          </a:p>
          <a:p>
            <a:pPr marL="0" indent="0"/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en-US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89" y="1827811"/>
            <a:ext cx="8818611" cy="4854616"/>
          </a:xfrm>
          <a:prstGeom prst="rect">
            <a:avLst/>
          </a:prstGeom>
        </p:spPr>
      </p:pic>
      <p:cxnSp>
        <p:nvCxnSpPr>
          <p:cNvPr id="11" name="Egyenes összekötő nyíllal 10"/>
          <p:cNvCxnSpPr/>
          <p:nvPr/>
        </p:nvCxnSpPr>
        <p:spPr>
          <a:xfrm>
            <a:off x="5211845" y="3274956"/>
            <a:ext cx="1178" cy="113099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5629152" y="2808441"/>
            <a:ext cx="4628" cy="93302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6070211" y="4132904"/>
            <a:ext cx="8900" cy="93750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3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2400" dirty="0"/>
              <a:t>Átlagbér és FEOR</a:t>
            </a:r>
            <a:br>
              <a:rPr lang="hu-HU" sz="2400" dirty="0"/>
            </a:br>
            <a:r>
              <a:rPr lang="hu-HU" sz="2400" dirty="0" smtClean="0"/>
              <a:t>gazdaságtudományok </a:t>
            </a:r>
            <a:r>
              <a:rPr lang="hu-HU" sz="2400" dirty="0"/>
              <a:t>képzési terület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5649332" y="1438356"/>
            <a:ext cx="3595816" cy="4864820"/>
          </a:xfrm>
        </p:spPr>
        <p:txBody>
          <a:bodyPr/>
          <a:lstStyle/>
          <a:p>
            <a:pPr algn="ctr"/>
            <a:r>
              <a:rPr lang="hu-HU" sz="1400" dirty="0">
                <a:solidFill>
                  <a:schemeClr val="tx1"/>
                </a:solidFill>
              </a:rPr>
              <a:t>o</a:t>
            </a:r>
            <a:r>
              <a:rPr lang="hu-HU" sz="1400" dirty="0" smtClean="0">
                <a:solidFill>
                  <a:schemeClr val="tx1"/>
                </a:solidFill>
              </a:rPr>
              <a:t>rszágos adatok</a:t>
            </a:r>
          </a:p>
          <a:p>
            <a:pPr algn="ctr"/>
            <a:endParaRPr lang="hu-HU" sz="2000" dirty="0"/>
          </a:p>
          <a:p>
            <a:pPr algn="ctr"/>
            <a:endParaRPr lang="hu-HU" sz="2000" dirty="0" smtClean="0"/>
          </a:p>
          <a:p>
            <a:endParaRPr lang="hu-HU" sz="2000" dirty="0" smtClean="0"/>
          </a:p>
          <a:p>
            <a:pPr marL="0" indent="0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Mesterképzés 2017/2018-ban abszolvált hallgatók: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1 558 fő</a:t>
            </a:r>
          </a:p>
          <a:p>
            <a:pPr marL="0" indent="0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Átlagjövedelem: 464 924,- Ft</a:t>
            </a:r>
          </a:p>
          <a:p>
            <a:pPr marL="0" indent="0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Diplomás munkát végez: 83,62 %</a:t>
            </a: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904973" y="5835192"/>
            <a:ext cx="895547" cy="7824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44" y="1438356"/>
            <a:ext cx="4933886" cy="5515712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 flipV="1">
            <a:off x="2356700" y="1853965"/>
            <a:ext cx="895547" cy="7824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áromszög 6"/>
          <p:cNvSpPr/>
          <p:nvPr/>
        </p:nvSpPr>
        <p:spPr>
          <a:xfrm>
            <a:off x="3091991" y="1461603"/>
            <a:ext cx="320512" cy="3331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47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/>
              <a:t>Országos és METU adatok</a:t>
            </a:r>
            <a:br>
              <a:rPr lang="hu-HU" sz="2400" dirty="0"/>
            </a:br>
            <a:r>
              <a:rPr lang="hu-HU" sz="2400" dirty="0"/>
              <a:t>gazdaságtudományok képzési terület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r>
              <a:rPr lang="hu-HU" dirty="0" smtClean="0"/>
              <a:t>						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9"/>
            <a:ext cx="8572152" cy="1926795"/>
          </a:xfrm>
        </p:spPr>
        <p:txBody>
          <a:bodyPr/>
          <a:lstStyle/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Országosan </a:t>
            </a:r>
            <a:r>
              <a:rPr lang="hu-HU" dirty="0">
                <a:solidFill>
                  <a:schemeClr val="tx1"/>
                </a:solidFill>
              </a:rPr>
              <a:t>és a METU-n is megfigyelhető a </a:t>
            </a:r>
            <a:r>
              <a:rPr lang="hu-HU" dirty="0" smtClean="0">
                <a:solidFill>
                  <a:schemeClr val="tx1"/>
                </a:solidFill>
              </a:rPr>
              <a:t>gazdaságtudomány </a:t>
            </a:r>
            <a:r>
              <a:rPr lang="hu-HU" dirty="0">
                <a:solidFill>
                  <a:schemeClr val="tx1"/>
                </a:solidFill>
              </a:rPr>
              <a:t>képzési területen végzettek körében is a diplomás munkát végzők számának csökkenése, mely egyben a fizetés csökkenését is jelenti. </a:t>
            </a:r>
          </a:p>
          <a:p>
            <a:pPr marL="0" indent="0" algn="just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A METU-n végzettek között a diplomás munkakörben elhelyezkedettek száma az országos </a:t>
            </a:r>
            <a:r>
              <a:rPr lang="hu-HU" dirty="0" smtClean="0">
                <a:solidFill>
                  <a:schemeClr val="tx1"/>
                </a:solidFill>
              </a:rPr>
              <a:t>átlaghoz képest 2013-15 </a:t>
            </a:r>
            <a:r>
              <a:rPr lang="hu-HU" dirty="0">
                <a:solidFill>
                  <a:schemeClr val="tx1"/>
                </a:solidFill>
              </a:rPr>
              <a:t>között </a:t>
            </a:r>
            <a:r>
              <a:rPr lang="hu-HU" dirty="0" smtClean="0">
                <a:solidFill>
                  <a:schemeClr val="tx1"/>
                </a:solidFill>
              </a:rPr>
              <a:t>magasabb, 2015-16-ban visszaesett, 2017-18-ban meghaladta, majd 2017-18-ban kissé elmaradt tőle. A bér </a:t>
            </a:r>
            <a:r>
              <a:rPr lang="hu-HU" dirty="0">
                <a:solidFill>
                  <a:schemeClr val="tx1"/>
                </a:solidFill>
              </a:rPr>
              <a:t>viszont </a:t>
            </a:r>
            <a:r>
              <a:rPr lang="hu-HU" dirty="0" smtClean="0">
                <a:solidFill>
                  <a:schemeClr val="tx1"/>
                </a:solidFill>
              </a:rPr>
              <a:t>2015-től meghaladja </a:t>
            </a:r>
            <a:r>
              <a:rPr lang="hu-HU" dirty="0">
                <a:solidFill>
                  <a:schemeClr val="tx1"/>
                </a:solidFill>
              </a:rPr>
              <a:t>az országos  átlagot.</a:t>
            </a:r>
          </a:p>
          <a:p>
            <a:pPr marL="0" indent="0"/>
            <a:r>
              <a:rPr lang="hu-HU" dirty="0" smtClean="0"/>
              <a:t> </a:t>
            </a:r>
            <a:endParaRPr lang="hu-HU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86307"/>
              </p:ext>
            </p:extLst>
          </p:nvPr>
        </p:nvGraphicFramePr>
        <p:xfrm>
          <a:off x="0" y="1341615"/>
          <a:ext cx="4722829" cy="305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317484"/>
              </p:ext>
            </p:extLst>
          </p:nvPr>
        </p:nvGraphicFramePr>
        <p:xfrm>
          <a:off x="4572000" y="1341615"/>
          <a:ext cx="4547755" cy="305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053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DD9F-F23F-4E23-8291-5B59F99F4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3600" dirty="0" smtClean="0"/>
              <a:t>Vezetői összefoglaló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43ED9-C087-43D0-875C-4FF869760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1800" dirty="0" smtClean="0"/>
              <a:t>Kutatás - válaszkeresés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41289-3516-4A43-A5E9-56C408C21D1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DPR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(Diplomás Pályakövetési Rendszer)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METU végzett hallgatóinak helyzete a munkaerőpiacon az országos adatokhoz, illetve</a:t>
            </a:r>
          </a:p>
          <a:p>
            <a:r>
              <a:rPr lang="hu-HU" dirty="0">
                <a:solidFill>
                  <a:schemeClr val="tx1"/>
                </a:solidFill>
              </a:rPr>
              <a:t>más Egyetemek eredményeihez képest</a:t>
            </a:r>
          </a:p>
          <a:p>
            <a:pPr marL="948929" lvl="2" indent="-285750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Jól keresnek a METU volt hallgatói?</a:t>
            </a:r>
          </a:p>
          <a:p>
            <a:pPr marL="948929" lvl="2" indent="-285750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Diplomás munkát végeznek volt hallgatóink?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chemeClr val="tx1"/>
              </a:solidFill>
            </a:endParaRPr>
          </a:p>
          <a:p>
            <a:pPr marL="0" indent="0"/>
            <a:r>
              <a:rPr lang="hu-HU" dirty="0">
                <a:solidFill>
                  <a:schemeClr val="tx1"/>
                </a:solidFill>
              </a:rPr>
              <a:t>Korai munkaerőpiaci jellemzők (képzési szintenként, képzési területenként)</a:t>
            </a:r>
          </a:p>
          <a:p>
            <a:pPr marL="948929" lvl="2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Dolgoznak-e </a:t>
            </a:r>
            <a:r>
              <a:rPr lang="hu-HU" dirty="0">
                <a:solidFill>
                  <a:schemeClr val="tx1"/>
                </a:solidFill>
              </a:rPr>
              <a:t>hallgatóink már a  tanulmányaik utolsó hónapjaiban</a:t>
            </a:r>
            <a:r>
              <a:rPr lang="hu-HU" dirty="0" smtClean="0">
                <a:solidFill>
                  <a:schemeClr val="tx1"/>
                </a:solidFill>
              </a:rPr>
              <a:t>?</a:t>
            </a:r>
          </a:p>
          <a:p>
            <a:pPr marL="948929" lvl="2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Mennyi idő szükséges az elhelyezkedésre?</a:t>
            </a:r>
            <a:endParaRPr lang="hu-HU" dirty="0">
              <a:solidFill>
                <a:schemeClr val="tx1"/>
              </a:solidFill>
            </a:endParaRPr>
          </a:p>
          <a:p>
            <a:pPr marL="0" indent="0"/>
            <a:endParaRPr lang="hu-HU" dirty="0">
              <a:solidFill>
                <a:schemeClr val="tx1"/>
              </a:solidFill>
            </a:endParaRPr>
          </a:p>
          <a:p>
            <a:pPr marL="0" indent="0"/>
            <a:r>
              <a:rPr lang="hu-HU" dirty="0">
                <a:solidFill>
                  <a:schemeClr val="tx1"/>
                </a:solidFill>
              </a:rPr>
              <a:t>Továbbtanulás a képzést követően (alapképzésre, képzési területenként)</a:t>
            </a:r>
          </a:p>
          <a:p>
            <a:pPr marL="395288" lvl="1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Tovább tanulnak-e </a:t>
            </a:r>
            <a:r>
              <a:rPr lang="hu-HU" dirty="0">
                <a:solidFill>
                  <a:schemeClr val="tx1"/>
                </a:solidFill>
              </a:rPr>
              <a:t>az alapképzést követően a </a:t>
            </a:r>
            <a:r>
              <a:rPr lang="hu-HU" dirty="0" smtClean="0">
                <a:solidFill>
                  <a:schemeClr val="tx1"/>
                </a:solidFill>
              </a:rPr>
              <a:t>METU-n </a:t>
            </a:r>
            <a:r>
              <a:rPr lang="hu-HU" dirty="0">
                <a:solidFill>
                  <a:schemeClr val="tx1"/>
                </a:solidFill>
              </a:rPr>
              <a:t>végzett diákjaink?</a:t>
            </a:r>
          </a:p>
          <a:p>
            <a:pPr marL="395288" lvl="1" indent="-285750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Kik folytatják a </a:t>
            </a:r>
            <a:r>
              <a:rPr lang="hu-HU" dirty="0" smtClean="0">
                <a:solidFill>
                  <a:schemeClr val="tx1"/>
                </a:solidFill>
              </a:rPr>
              <a:t>METU-n </a:t>
            </a:r>
            <a:r>
              <a:rPr lang="hu-HU" dirty="0">
                <a:solidFill>
                  <a:schemeClr val="tx1"/>
                </a:solidFill>
              </a:rPr>
              <a:t>tanulmányaikat, kik hagyják el képzéseinket?</a:t>
            </a:r>
          </a:p>
        </p:txBody>
      </p:sp>
    </p:spTree>
    <p:extLst>
      <p:ext uri="{BB962C8B-B14F-4D97-AF65-F5344CB8AC3E}">
        <p14:creationId xmlns:p14="http://schemas.microsoft.com/office/powerpoint/2010/main" val="8050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2400" dirty="0"/>
              <a:t>Átlagbér és FEOR</a:t>
            </a:r>
            <a:br>
              <a:rPr lang="hu-HU" sz="2400" dirty="0"/>
            </a:br>
            <a:r>
              <a:rPr lang="hu-HU" sz="2400" dirty="0" smtClean="0"/>
              <a:t>művészet </a:t>
            </a:r>
            <a:r>
              <a:rPr lang="hu-HU" sz="2400" dirty="0"/>
              <a:t>képzési terület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4" y="1322087"/>
            <a:ext cx="4926933" cy="5541827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5213023" y="1322087"/>
            <a:ext cx="3832708" cy="4888336"/>
          </a:xfrm>
        </p:spPr>
        <p:txBody>
          <a:bodyPr/>
          <a:lstStyle/>
          <a:p>
            <a:pPr algn="ctr"/>
            <a:r>
              <a:rPr lang="hu-HU" sz="1400" dirty="0">
                <a:solidFill>
                  <a:schemeClr val="tx1"/>
                </a:solidFill>
              </a:rPr>
              <a:t>o</a:t>
            </a:r>
            <a:r>
              <a:rPr lang="hu-HU" sz="1400" dirty="0" smtClean="0">
                <a:solidFill>
                  <a:schemeClr val="tx1"/>
                </a:solidFill>
              </a:rPr>
              <a:t>rszágos adatok</a:t>
            </a:r>
            <a:endParaRPr lang="hu-HU" sz="1400" dirty="0">
              <a:solidFill>
                <a:schemeClr val="tx1"/>
              </a:solidFill>
            </a:endParaRPr>
          </a:p>
          <a:p>
            <a:pPr algn="ctr"/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Mesterképzésben </a:t>
            </a:r>
            <a:r>
              <a:rPr lang="hu-HU" dirty="0">
                <a:solidFill>
                  <a:schemeClr val="tx1"/>
                </a:solidFill>
              </a:rPr>
              <a:t>2017/2018-ban abszolvált </a:t>
            </a:r>
            <a:r>
              <a:rPr lang="hu-HU" dirty="0" smtClean="0">
                <a:solidFill>
                  <a:schemeClr val="tx1"/>
                </a:solidFill>
              </a:rPr>
              <a:t>hallgatók: 295 fő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Átlagjövedelem: </a:t>
            </a:r>
            <a:r>
              <a:rPr lang="hu-HU" dirty="0" smtClean="0">
                <a:solidFill>
                  <a:schemeClr val="tx1"/>
                </a:solidFill>
              </a:rPr>
              <a:t>301 040,- </a:t>
            </a:r>
            <a:r>
              <a:rPr lang="hu-HU" dirty="0">
                <a:solidFill>
                  <a:schemeClr val="tx1"/>
                </a:solidFill>
              </a:rPr>
              <a:t>Ft</a:t>
            </a: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Diplomás munkát végez: </a:t>
            </a:r>
            <a:r>
              <a:rPr lang="hu-HU" dirty="0" smtClean="0">
                <a:solidFill>
                  <a:schemeClr val="tx1"/>
                </a:solidFill>
              </a:rPr>
              <a:t>86,23 %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1491445" y="4274049"/>
            <a:ext cx="522290" cy="9356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511302"/>
            <a:ext cx="8572152" cy="703263"/>
          </a:xfrm>
        </p:spPr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/>
              <a:t>Országos és METU </a:t>
            </a:r>
            <a:r>
              <a:rPr lang="hu-HU" sz="2400" dirty="0" smtClean="0"/>
              <a:t>adatok</a:t>
            </a:r>
            <a:br>
              <a:rPr lang="hu-HU" sz="2400" dirty="0" smtClean="0"/>
            </a:br>
            <a:r>
              <a:rPr lang="hu-HU" sz="2400" dirty="0"/>
              <a:t>művészet képzési terület</a:t>
            </a:r>
            <a:r>
              <a:rPr lang="hu-HU" sz="4000" dirty="0"/>
              <a:t/>
            </a:r>
            <a:br>
              <a:rPr lang="hu-HU" sz="4000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9"/>
            <a:ext cx="8572152" cy="1628896"/>
          </a:xfrm>
        </p:spPr>
        <p:txBody>
          <a:bodyPr/>
          <a:lstStyle/>
          <a:p>
            <a:pPr marL="285750" indent="-285750" algn="just">
              <a:buFontTx/>
              <a:buChar char="-"/>
            </a:pPr>
            <a:endParaRPr lang="hu-HU" dirty="0" smtClean="0">
              <a:solidFill>
                <a:schemeClr val="tx1"/>
              </a:solidFill>
            </a:endParaRPr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Országosan </a:t>
            </a:r>
            <a:r>
              <a:rPr lang="hu-HU" dirty="0">
                <a:solidFill>
                  <a:schemeClr val="tx1"/>
                </a:solidFill>
              </a:rPr>
              <a:t>és a METU-n is megfigyelhető a </a:t>
            </a:r>
            <a:r>
              <a:rPr lang="hu-HU" dirty="0" smtClean="0">
                <a:solidFill>
                  <a:schemeClr val="tx1"/>
                </a:solidFill>
              </a:rPr>
              <a:t>művészet képzési </a:t>
            </a:r>
            <a:r>
              <a:rPr lang="hu-HU" dirty="0">
                <a:solidFill>
                  <a:schemeClr val="tx1"/>
                </a:solidFill>
              </a:rPr>
              <a:t>területen végzettek körében is a diplomás munkát végzők számának csökkenése, mely egyben a fizetés csökkenését is jelenti. </a:t>
            </a:r>
          </a:p>
          <a:p>
            <a:pPr marL="0" indent="0" algn="just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A METU-n végzettek között a diplomás munkakörben elhelyezkedettek száma az országos </a:t>
            </a:r>
            <a:r>
              <a:rPr lang="hu-HU" dirty="0" smtClean="0">
                <a:solidFill>
                  <a:schemeClr val="tx1"/>
                </a:solidFill>
              </a:rPr>
              <a:t>átlagnál mindig alacsonyabb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bér viszont </a:t>
            </a:r>
            <a:r>
              <a:rPr lang="hu-HU" dirty="0" smtClean="0">
                <a:solidFill>
                  <a:schemeClr val="tx1"/>
                </a:solidFill>
              </a:rPr>
              <a:t>az utolsó év kivételétől meghaladta </a:t>
            </a:r>
            <a:r>
              <a:rPr lang="hu-HU" dirty="0">
                <a:solidFill>
                  <a:schemeClr val="tx1"/>
                </a:solidFill>
              </a:rPr>
              <a:t>az országos  átlagot.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63638"/>
              </p:ext>
            </p:extLst>
          </p:nvPr>
        </p:nvGraphicFramePr>
        <p:xfrm>
          <a:off x="-80717" y="1581666"/>
          <a:ext cx="4718706" cy="291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487193"/>
              </p:ext>
            </p:extLst>
          </p:nvPr>
        </p:nvGraphicFramePr>
        <p:xfrm>
          <a:off x="4497976" y="1581666"/>
          <a:ext cx="4547755" cy="291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0174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2400" dirty="0"/>
              <a:t>Átlagbér és FEOR</a:t>
            </a:r>
            <a:br>
              <a:rPr lang="hu-HU" sz="2400" dirty="0"/>
            </a:br>
            <a:r>
              <a:rPr lang="hu-HU" sz="2400" dirty="0"/>
              <a:t>t</a:t>
            </a:r>
            <a:r>
              <a:rPr lang="hu-HU" sz="2400" dirty="0" smtClean="0"/>
              <a:t>ársadalomtudomány </a:t>
            </a:r>
            <a:r>
              <a:rPr lang="hu-HU" sz="2400" dirty="0"/>
              <a:t>képzési terület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4" y="1447544"/>
            <a:ext cx="4982726" cy="562718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5455771" y="1447544"/>
            <a:ext cx="3744097" cy="5064074"/>
          </a:xfrm>
        </p:spPr>
        <p:txBody>
          <a:bodyPr/>
          <a:lstStyle/>
          <a:p>
            <a:pPr lvl="0" algn="ctr"/>
            <a:r>
              <a:rPr lang="hu-HU" sz="1400" dirty="0">
                <a:solidFill>
                  <a:schemeClr val="tx1"/>
                </a:solidFill>
              </a:rPr>
              <a:t>o</a:t>
            </a:r>
            <a:r>
              <a:rPr lang="hu-HU" sz="1400" dirty="0" smtClean="0">
                <a:solidFill>
                  <a:schemeClr val="tx1"/>
                </a:solidFill>
              </a:rPr>
              <a:t>rszágos adatok</a:t>
            </a:r>
          </a:p>
          <a:p>
            <a:pPr algn="ctr"/>
            <a:endParaRPr lang="hu-HU" sz="2000" dirty="0"/>
          </a:p>
          <a:p>
            <a:pPr algn="ctr"/>
            <a:endParaRPr lang="hu-HU" sz="2000" dirty="0" smtClean="0"/>
          </a:p>
          <a:p>
            <a:endParaRPr lang="hu-HU" sz="2000" dirty="0"/>
          </a:p>
          <a:p>
            <a:pPr marL="0" indent="0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Mesterképzésben </a:t>
            </a:r>
            <a:r>
              <a:rPr lang="hu-HU" dirty="0">
                <a:solidFill>
                  <a:schemeClr val="tx1"/>
                </a:solidFill>
              </a:rPr>
              <a:t>2017/2018-ban abszolvált </a:t>
            </a:r>
            <a:r>
              <a:rPr lang="hu-HU" dirty="0" smtClean="0">
                <a:solidFill>
                  <a:schemeClr val="tx1"/>
                </a:solidFill>
              </a:rPr>
              <a:t>hallgatók: 597 fő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Átlagjövedelem: </a:t>
            </a:r>
            <a:r>
              <a:rPr lang="hu-HU" dirty="0" smtClean="0">
                <a:solidFill>
                  <a:schemeClr val="tx1"/>
                </a:solidFill>
              </a:rPr>
              <a:t>402 562,- </a:t>
            </a:r>
            <a:r>
              <a:rPr lang="hu-HU" dirty="0">
                <a:solidFill>
                  <a:schemeClr val="tx1"/>
                </a:solidFill>
              </a:rPr>
              <a:t>Ft</a:t>
            </a: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Diplomás munkát végez: </a:t>
            </a:r>
            <a:r>
              <a:rPr lang="hu-HU" dirty="0" smtClean="0">
                <a:solidFill>
                  <a:schemeClr val="tx1"/>
                </a:solidFill>
              </a:rPr>
              <a:t>81,36 </a:t>
            </a:r>
            <a:r>
              <a:rPr lang="hu-HU" dirty="0">
                <a:solidFill>
                  <a:schemeClr val="tx1"/>
                </a:solidFill>
              </a:rPr>
              <a:t>%</a:t>
            </a:r>
          </a:p>
          <a:p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3864108" y="4695683"/>
            <a:ext cx="895547" cy="7824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8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511302"/>
            <a:ext cx="8572152" cy="703263"/>
          </a:xfrm>
        </p:spPr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/>
              <a:t>Országos és METU </a:t>
            </a:r>
            <a:r>
              <a:rPr lang="hu-HU" sz="2400" dirty="0" smtClean="0"/>
              <a:t>adatok</a:t>
            </a:r>
            <a:br>
              <a:rPr lang="hu-HU" sz="2400" dirty="0" smtClean="0"/>
            </a:br>
            <a:r>
              <a:rPr lang="hu-HU" sz="2400" dirty="0"/>
              <a:t>társadalomtudomány képzési terület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8"/>
            <a:ext cx="8572152" cy="1791623"/>
          </a:xfrm>
        </p:spPr>
        <p:txBody>
          <a:bodyPr/>
          <a:lstStyle/>
          <a:p>
            <a:pPr marL="0" indent="0" algn="just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Országosan és a METU-n is megfigyelhető a társadalomtudomány képzési területen végzettek körében is a diplomás munkát végzők számának csökkenése, mely egyben a fizetés csökkenését is jelenti. </a:t>
            </a:r>
          </a:p>
          <a:p>
            <a:pPr marL="0" indent="0" algn="just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A METU-n végzettek között a diplomás munkakörben elhelyezkedettek száma az országos </a:t>
            </a:r>
            <a:r>
              <a:rPr lang="hu-HU" dirty="0" smtClean="0">
                <a:solidFill>
                  <a:schemeClr val="tx1"/>
                </a:solidFill>
              </a:rPr>
              <a:t>átlagot több évben megközelítette, </a:t>
            </a:r>
            <a:r>
              <a:rPr lang="hu-HU" dirty="0">
                <a:solidFill>
                  <a:schemeClr val="tx1"/>
                </a:solidFill>
              </a:rPr>
              <a:t>2017-18-ban </a:t>
            </a:r>
            <a:r>
              <a:rPr lang="hu-HU" dirty="0" smtClean="0">
                <a:solidFill>
                  <a:schemeClr val="tx1"/>
                </a:solidFill>
              </a:rPr>
              <a:t>jelentősen meghaladta, </a:t>
            </a:r>
            <a:r>
              <a:rPr lang="hu-HU" dirty="0">
                <a:solidFill>
                  <a:schemeClr val="tx1"/>
                </a:solidFill>
              </a:rPr>
              <a:t>a bér </a:t>
            </a:r>
            <a:r>
              <a:rPr lang="hu-HU" dirty="0" smtClean="0">
                <a:solidFill>
                  <a:schemeClr val="tx1"/>
                </a:solidFill>
              </a:rPr>
              <a:t>pedig 2014-15-ben elérte, sőt meghaladta az országos szintet majd, annak közelében ingadozik.</a:t>
            </a:r>
            <a:endParaRPr lang="hu-HU" dirty="0">
              <a:solidFill>
                <a:schemeClr val="tx1"/>
              </a:solidFill>
            </a:endParaRPr>
          </a:p>
          <a:p>
            <a:pPr marL="0" indent="0"/>
            <a:endParaRPr lang="hu-HU" dirty="0" smtClean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653865"/>
              </p:ext>
            </p:extLst>
          </p:nvPr>
        </p:nvGraphicFramePr>
        <p:xfrm>
          <a:off x="-103767" y="1581666"/>
          <a:ext cx="4863422" cy="291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684551"/>
              </p:ext>
            </p:extLst>
          </p:nvPr>
        </p:nvGraphicFramePr>
        <p:xfrm>
          <a:off x="4469115" y="1581666"/>
          <a:ext cx="4558723" cy="291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7028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5868" y="3030747"/>
            <a:ext cx="8644052" cy="684362"/>
          </a:xfrm>
        </p:spPr>
        <p:txBody>
          <a:bodyPr/>
          <a:lstStyle/>
          <a:p>
            <a:pPr algn="ctr"/>
            <a:r>
              <a:rPr lang="hu-HU" sz="3600" dirty="0" smtClean="0"/>
              <a:t>ELHELYEZKEDÉS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47004" y="3830128"/>
            <a:ext cx="6601429" cy="2363190"/>
          </a:xfrm>
        </p:spPr>
        <p:txBody>
          <a:bodyPr/>
          <a:lstStyle/>
          <a:p>
            <a:pPr algn="ctr"/>
            <a:r>
              <a:rPr lang="hu-HU" sz="2400" dirty="0" smtClean="0"/>
              <a:t>ALAPKÉPZÉS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95979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475195"/>
            <a:ext cx="8572152" cy="703263"/>
          </a:xfrm>
        </p:spPr>
        <p:txBody>
          <a:bodyPr/>
          <a:lstStyle/>
          <a:p>
            <a:pPr algn="ctr"/>
            <a:r>
              <a:rPr lang="hu-HU" sz="2400" dirty="0" smtClean="0"/>
              <a:t>A képzés utolsó hónapjában dolgozók aránya </a:t>
            </a:r>
            <a:br>
              <a:rPr lang="hu-HU" sz="2400" dirty="0" smtClean="0"/>
            </a:br>
            <a:r>
              <a:rPr lang="hu-HU" sz="2400" dirty="0" smtClean="0"/>
              <a:t>2017/18-ban végzettek körében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79" y="1581666"/>
            <a:ext cx="5109328" cy="574473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r>
              <a:rPr lang="hu-HU" dirty="0" smtClean="0"/>
              <a:t>																																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8"/>
            <a:ext cx="8572152" cy="1791623"/>
          </a:xfrm>
        </p:spPr>
        <p:txBody>
          <a:bodyPr/>
          <a:lstStyle/>
          <a:p>
            <a:pPr marL="0" indent="0"/>
            <a:r>
              <a:rPr lang="hu-HU" dirty="0" smtClean="0"/>
              <a:t>- elemzés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flipH="1" flipV="1">
            <a:off x="5257222" y="2398739"/>
            <a:ext cx="1198315" cy="4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 flipV="1">
            <a:off x="4609708" y="3458923"/>
            <a:ext cx="1409514" cy="202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4165974" y="4812250"/>
            <a:ext cx="1295096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4060931" y="6476214"/>
            <a:ext cx="1253534" cy="2828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233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511302"/>
            <a:ext cx="8572152" cy="703263"/>
          </a:xfrm>
        </p:spPr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/>
              <a:t>A képzés utolsó hónapjában dolgozók aránya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8"/>
            <a:ext cx="8572152" cy="1791623"/>
          </a:xfrm>
        </p:spPr>
        <p:txBody>
          <a:bodyPr/>
          <a:lstStyle/>
          <a:p>
            <a:pPr marL="285750" indent="-285750" algn="just">
              <a:buFontTx/>
              <a:buChar char="-"/>
            </a:pPr>
            <a:endParaRPr lang="hu-HU" dirty="0" smtClean="0">
              <a:solidFill>
                <a:schemeClr val="tx1"/>
              </a:solidFill>
            </a:endParaRPr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Országosan megfigyelhető az alapképzést végzettek körében, hogy a képzés utolsó hónapjában munkát végzők száma évről-évre növekszik. Ez országosan 2013-2018 között 13-14 %-os emelkedést jelent. A hallgatók több mint a fele elhelyezkedik, mire a diplomáját a kezében tartja.</a:t>
            </a:r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A METU hallgatói az utolsó 2 évben már nagyobb számban helyezkedtek el képzésük utolsó hónapjaiban. </a:t>
            </a:r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877434"/>
              </p:ext>
            </p:extLst>
          </p:nvPr>
        </p:nvGraphicFramePr>
        <p:xfrm>
          <a:off x="-285221" y="1581664"/>
          <a:ext cx="4575931" cy="291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32352"/>
              </p:ext>
            </p:extLst>
          </p:nvPr>
        </p:nvGraphicFramePr>
        <p:xfrm>
          <a:off x="4397851" y="1581662"/>
          <a:ext cx="4540738" cy="291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1029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67790" y="417092"/>
            <a:ext cx="8572152" cy="703263"/>
          </a:xfrm>
        </p:spPr>
        <p:txBody>
          <a:bodyPr/>
          <a:lstStyle/>
          <a:p>
            <a:pPr algn="ctr"/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400" dirty="0"/>
              <a:t>A képzés utolsó hónapjában dolgozók aránya </a:t>
            </a:r>
            <a:r>
              <a:rPr lang="hu-HU" sz="2400" dirty="0" smtClean="0"/>
              <a:t>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METU képzési területenként I.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285849"/>
              </p:ext>
            </p:extLst>
          </p:nvPr>
        </p:nvGraphicFramePr>
        <p:xfrm>
          <a:off x="71506" y="1214565"/>
          <a:ext cx="4544646" cy="276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159712"/>
              </p:ext>
            </p:extLst>
          </p:nvPr>
        </p:nvGraphicFramePr>
        <p:xfrm>
          <a:off x="4487113" y="1214562"/>
          <a:ext cx="4544646" cy="2765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églalap 2"/>
          <p:cNvSpPr/>
          <p:nvPr/>
        </p:nvSpPr>
        <p:spPr>
          <a:xfrm>
            <a:off x="567790" y="4556088"/>
            <a:ext cx="84639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endParaRPr lang="hu-HU" sz="1500" dirty="0" smtClean="0"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METU–n a gazdaságtudományok képzési területen végzettek esetén 2013-ban kb. 50 % volt a korai elhelyezkedők aránya. Ez az arány fokozatosan emelkedett, az utolsó évben 67 %-kal, 13 %-kal felülmúlta az országos átlagot (54,4 %).</a:t>
            </a:r>
          </a:p>
          <a:p>
            <a:pPr algn="just">
              <a:spcAft>
                <a:spcPts val="6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METU-n a társadalomtudományok képzési területen megfigyelhető az alapképzést végzettek körében, hogy a képzés utolsó hónapjában munkát végzők száma 2013-hoz képest évről-évre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emelkedik, kb. az országos arányokat (41,4 %) jelentősen meghaladja.</a:t>
            </a:r>
            <a:endParaRPr lang="hu-HU" sz="1500" dirty="0"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  <a:p>
            <a:pPr marL="285750" indent="-285750">
              <a:buFontTx/>
              <a:buChar char="-"/>
            </a:pPr>
            <a:endParaRPr lang="hu-HU" sz="1500" dirty="0">
              <a:solidFill>
                <a:schemeClr val="tx1">
                  <a:lumMod val="50000"/>
                  <a:lumOff val="50000"/>
                </a:schemeClr>
              </a:solidFill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91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67790" y="417092"/>
            <a:ext cx="8572152" cy="703263"/>
          </a:xfrm>
        </p:spPr>
        <p:txBody>
          <a:bodyPr/>
          <a:lstStyle/>
          <a:p>
            <a:pPr algn="ctr"/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400" dirty="0"/>
              <a:t>A képzés utolsó hónapjában dolgozók aránya  </a:t>
            </a:r>
            <a:br>
              <a:rPr lang="hu-HU" sz="2400" dirty="0"/>
            </a:br>
            <a:r>
              <a:rPr lang="hu-HU" sz="2400" dirty="0"/>
              <a:t>METU képzési </a:t>
            </a:r>
            <a:r>
              <a:rPr lang="hu-HU" sz="2400" dirty="0" smtClean="0"/>
              <a:t>területenként II.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553462"/>
              </p:ext>
            </p:extLst>
          </p:nvPr>
        </p:nvGraphicFramePr>
        <p:xfrm>
          <a:off x="-138546" y="1120355"/>
          <a:ext cx="4544646" cy="276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408084"/>
              </p:ext>
            </p:extLst>
          </p:nvPr>
        </p:nvGraphicFramePr>
        <p:xfrm>
          <a:off x="4931142" y="1120355"/>
          <a:ext cx="4544646" cy="2765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églalap 2"/>
          <p:cNvSpPr/>
          <p:nvPr/>
        </p:nvSpPr>
        <p:spPr>
          <a:xfrm>
            <a:off x="243840" y="4166183"/>
            <a:ext cx="884622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endParaRPr lang="hu-HU" sz="1500" dirty="0" smtClean="0"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METU-n a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művészet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képzési területen megfigyelhető az alapképzést végzettek körében, hogy a képzés utolsó hónapjában munkát végzők száma 2013-hoz képest évről-évre hol nagyobb, hol kisebb értékkel, de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növekedett. Az elhelyezkedettek aránya így lényegesen meghaladja az országos átlag, mely 32,8 % volt. </a:t>
            </a:r>
            <a:endParaRPr lang="hu-HU" sz="1500" dirty="0"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művészetközvetítés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képzési területen végzettek esetén ingadozás ugyan felismerhető, de az 5 év alatt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változás 15 % volt. E képzési területen végzett korai elhelyezkedő hallgatóink száma az országos 29,6 %-os átlagot 15 %-kal haladja meg.</a:t>
            </a:r>
            <a:endParaRPr lang="hu-HU" sz="1500" dirty="0"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7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511302"/>
            <a:ext cx="8572152" cy="703263"/>
          </a:xfrm>
        </p:spPr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 smtClean="0"/>
              <a:t>Országos átlagos elhelyezkedési idő </a:t>
            </a:r>
            <a:br>
              <a:rPr lang="hu-HU" sz="2400" dirty="0" smtClean="0"/>
            </a:br>
            <a:r>
              <a:rPr lang="hu-HU" sz="2400" dirty="0" smtClean="0"/>
              <a:t>alapképzés után (hónap)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2017/18-ban </a:t>
            </a:r>
            <a:r>
              <a:rPr lang="hu-HU" sz="2400" dirty="0" smtClean="0"/>
              <a:t>végzettek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r>
              <a:rPr lang="hu-HU" dirty="0" smtClean="0"/>
              <a:t>									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8"/>
            <a:ext cx="8572152" cy="1791623"/>
          </a:xfrm>
        </p:spPr>
        <p:txBody>
          <a:bodyPr/>
          <a:lstStyle/>
          <a:p>
            <a:pPr marL="0" indent="0"/>
            <a:r>
              <a:rPr lang="hu-HU" dirty="0" smtClean="0"/>
              <a:t>- </a:t>
            </a:r>
          </a:p>
          <a:p>
            <a:pPr marL="0" indent="0"/>
            <a:r>
              <a:rPr lang="hu-HU" dirty="0" smtClean="0"/>
              <a:t>Elhelyezkedési idő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79" y="1581666"/>
            <a:ext cx="4493876" cy="5034665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H="1" flipV="1">
            <a:off x="3890335" y="2587275"/>
            <a:ext cx="1198315" cy="4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 flipV="1">
            <a:off x="4160497" y="4068566"/>
            <a:ext cx="1198315" cy="4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 flipV="1">
            <a:off x="4368297" y="5054901"/>
            <a:ext cx="1198315" cy="4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4563976" y="5876604"/>
            <a:ext cx="1198315" cy="4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74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3600" dirty="0" smtClean="0"/>
              <a:t>Tartalom</a:t>
            </a:r>
            <a:endParaRPr lang="hu-HU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 flipV="1">
            <a:off x="473579" y="1216216"/>
            <a:ext cx="8572152" cy="45719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48993" y="1690263"/>
            <a:ext cx="8745835" cy="4600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 smtClean="0">
                <a:latin typeface="Frutiger LT Pro 45 Light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hu-HU" sz="1600" dirty="0" smtClean="0">
                <a:latin typeface="Frutiger LT Pro 45 Ligh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dia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száma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500" dirty="0"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	Vezetői összefoglaló				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 2</a:t>
            </a:r>
            <a:endParaRPr lang="hu-HU" sz="1500" dirty="0"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	Tartalom					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 3</a:t>
            </a:r>
            <a:endParaRPr lang="hu-HU" sz="1500" dirty="0"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	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Az elemzés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forrása				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 4</a:t>
            </a:r>
            <a:endParaRPr lang="hu-HU" sz="1500" dirty="0"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	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Az elemzés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területei				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 5</a:t>
            </a:r>
            <a:endParaRPr lang="hu-HU" sz="1500" dirty="0"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	Átlagbér és FEOR alapképzést követően		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 6</a:t>
            </a:r>
            <a:endParaRPr lang="hu-HU" sz="1500" dirty="0"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	Átlagbér és FEOR mesterképzést követően		16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	Elhelyezkedés alapképzést követően		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	Elhelyezkedés mesterképzést követően		33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	Piaci részesedés alapképzés			40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	Piaci részesedés mesterképzés			44</a:t>
            </a:r>
          </a:p>
          <a:p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	Továbbtanulási adatok alapképzést követően	47</a:t>
            </a:r>
          </a:p>
        </p:txBody>
      </p:sp>
    </p:spTree>
    <p:extLst>
      <p:ext uri="{BB962C8B-B14F-4D97-AF65-F5344CB8AC3E}">
        <p14:creationId xmlns:p14="http://schemas.microsoft.com/office/powerpoint/2010/main" val="2922263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511302"/>
            <a:ext cx="8572152" cy="703263"/>
          </a:xfrm>
        </p:spPr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 smtClean="0"/>
              <a:t>Átlagos elhelyezkedési idő</a:t>
            </a:r>
            <a:endParaRPr lang="hu-HU" sz="2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8"/>
            <a:ext cx="8572152" cy="1791623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hu-HU" dirty="0" smtClean="0"/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Országosan és a  </a:t>
            </a:r>
            <a:r>
              <a:rPr lang="hu-HU" dirty="0">
                <a:solidFill>
                  <a:schemeClr val="tx1"/>
                </a:solidFill>
              </a:rPr>
              <a:t>METU-n </a:t>
            </a:r>
            <a:r>
              <a:rPr lang="hu-HU" dirty="0" smtClean="0">
                <a:solidFill>
                  <a:schemeClr val="tx1"/>
                </a:solidFill>
              </a:rPr>
              <a:t>is megfigyelhető, hogy az alapképzésben végzettek körében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smtClean="0">
                <a:solidFill>
                  <a:schemeClr val="tx1"/>
                </a:solidFill>
              </a:rPr>
              <a:t>az átlag elhelyezkedési idő 2 hónap alatt volt 2013-2018 között.</a:t>
            </a:r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Korábbi adatok alapján tudjuk, hogy az elhelyezkedők 70-75 % diplomás munkakörben tud elhelyezkedni.</a:t>
            </a:r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A METU az országos átlaghoz közelitő adatokat mutat az elhelyezkedés területén</a:t>
            </a:r>
            <a:r>
              <a:rPr lang="hu-HU" dirty="0" smtClean="0"/>
              <a:t>.</a:t>
            </a:r>
          </a:p>
          <a:p>
            <a:pPr marL="285750" indent="-285750">
              <a:buFontTx/>
              <a:buChar char="-"/>
            </a:pPr>
            <a:endParaRPr lang="hu-HU" dirty="0"/>
          </a:p>
          <a:p>
            <a:pPr marL="0" indent="0"/>
            <a:endParaRPr lang="hu-HU" dirty="0" smtClean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62526"/>
              </p:ext>
            </p:extLst>
          </p:nvPr>
        </p:nvGraphicFramePr>
        <p:xfrm>
          <a:off x="122548" y="1461152"/>
          <a:ext cx="4788818" cy="30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276461"/>
              </p:ext>
            </p:extLst>
          </p:nvPr>
        </p:nvGraphicFramePr>
        <p:xfrm>
          <a:off x="4673008" y="1504401"/>
          <a:ext cx="4723754" cy="299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1673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67790" y="417092"/>
            <a:ext cx="8572152" cy="703263"/>
          </a:xfrm>
        </p:spPr>
        <p:txBody>
          <a:bodyPr/>
          <a:lstStyle/>
          <a:p>
            <a:pPr algn="ctr"/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Képzés utáni elhelyezkedési idő </a:t>
            </a:r>
            <a:br>
              <a:rPr lang="hu-HU" sz="2400" dirty="0" smtClean="0"/>
            </a:br>
            <a:r>
              <a:rPr lang="hu-HU" sz="2400" dirty="0" smtClean="0"/>
              <a:t>METU képzési területenként I.</a:t>
            </a:r>
            <a:endParaRPr lang="hu-HU" sz="2400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392178"/>
              </p:ext>
            </p:extLst>
          </p:nvPr>
        </p:nvGraphicFramePr>
        <p:xfrm>
          <a:off x="181603" y="1409021"/>
          <a:ext cx="46722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églalap 2"/>
          <p:cNvSpPr/>
          <p:nvPr/>
        </p:nvSpPr>
        <p:spPr>
          <a:xfrm>
            <a:off x="467517" y="4281508"/>
            <a:ext cx="877269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METU az országos átlaghoz közelitő adatokat mutat az elhelyezkedés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területén, de képzési területenként már látunk eltéréseket.</a:t>
            </a:r>
          </a:p>
          <a:p>
            <a:pPr algn="just">
              <a:spcAft>
                <a:spcPts val="6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gazdaságtudományok képzési területen végzők elhelyezkedése közel 50 %-kal kevesebb időbe telik, mint a további 3 képzési területen végzők esetében. Ez jelenthet esetükben egyfajta türelmetlenséget is, hiszen közülük csak 55-66 % (csökkenő tendencia) helyezkedik el diplomás munkakörben.</a:t>
            </a:r>
          </a:p>
          <a:p>
            <a:pPr algn="just">
              <a:spcAft>
                <a:spcPts val="600"/>
              </a:spcAft>
            </a:pP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Az országos adatokhoz (1,39 hó) képest a gazdaságtudományok területén végzettek csaknem fele annyi idő alatt,  a társadalomtudományok területen az országos átlaghoz (1,89 hó) közel, de kicsivel kevesebb idő alatt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helyezkednek el a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METU-n.</a:t>
            </a:r>
          </a:p>
          <a:p>
            <a:pPr marL="285750" indent="-285750">
              <a:buFontTx/>
              <a:buChar char="-"/>
            </a:pPr>
            <a:endParaRPr lang="hu-HU" sz="1500" dirty="0">
              <a:solidFill>
                <a:schemeClr val="tx1">
                  <a:lumMod val="50000"/>
                  <a:lumOff val="50000"/>
                </a:schemeClr>
              </a:solidFill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029040"/>
              </p:ext>
            </p:extLst>
          </p:nvPr>
        </p:nvGraphicFramePr>
        <p:xfrm>
          <a:off x="4567942" y="14090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8492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67790" y="417092"/>
            <a:ext cx="8572152" cy="703263"/>
          </a:xfrm>
        </p:spPr>
        <p:txBody>
          <a:bodyPr/>
          <a:lstStyle/>
          <a:p>
            <a:pPr algn="ctr"/>
            <a:r>
              <a:rPr lang="hu-HU" sz="2400" dirty="0"/>
              <a:t>Képzés utáni elhelyezkedési idő </a:t>
            </a:r>
            <a:br>
              <a:rPr lang="hu-HU" sz="2400" dirty="0"/>
            </a:br>
            <a:r>
              <a:rPr lang="hu-HU" sz="2400" dirty="0"/>
              <a:t>METU képzési területenként </a:t>
            </a:r>
            <a:r>
              <a:rPr lang="hu-HU" sz="2400" dirty="0" smtClean="0"/>
              <a:t>II.</a:t>
            </a:r>
            <a:endParaRPr lang="hu-HU" sz="2400" dirty="0"/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208608"/>
              </p:ext>
            </p:extLst>
          </p:nvPr>
        </p:nvGraphicFramePr>
        <p:xfrm>
          <a:off x="281866" y="13241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821456"/>
              </p:ext>
            </p:extLst>
          </p:nvPr>
        </p:nvGraphicFramePr>
        <p:xfrm>
          <a:off x="4617818" y="13241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églalap 2"/>
          <p:cNvSpPr/>
          <p:nvPr/>
        </p:nvSpPr>
        <p:spPr>
          <a:xfrm>
            <a:off x="567790" y="4561347"/>
            <a:ext cx="842910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társadalomtudományi, a művészet és a művészetközvetítés képzési területen végzettek elhelyezkedési lehetőségeiben szignifikáns eltérés nem tapasztalható. Ezen képzési területeken végzett hallgatóink ugyan tovább keresik a lehetőségeket, de magasabb számban helyezkednek el diplomás munkakörben. A művészeti képzési területen végzettek közül 74-78 % (csökkenő tendencia), a művészetközvetítés területén 62-72 %, míg a társadalomtudományok területen végzők 62-74 %-a diplomás munkakörben kezdi meg munkáját.</a:t>
            </a:r>
          </a:p>
          <a:p>
            <a:pPr algn="just">
              <a:spcAft>
                <a:spcPts val="6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Az országos adatokhoz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(2,35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hó) képest a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művészetközvetítés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területén végzettek csaknem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50 %-kal, a művészet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területen az országos átlaghoz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(2,15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hó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) képest 30%-kal kevesebb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idő alatt helyezkednek el a METU-n.</a:t>
            </a:r>
          </a:p>
          <a:p>
            <a:pPr marL="285750" indent="-285750">
              <a:buFontTx/>
              <a:buChar char="-"/>
            </a:pPr>
            <a:endParaRPr lang="hu-HU" sz="1500" dirty="0">
              <a:solidFill>
                <a:schemeClr val="tx1">
                  <a:lumMod val="50000"/>
                  <a:lumOff val="50000"/>
                </a:schemeClr>
              </a:solidFill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43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5868" y="3456317"/>
            <a:ext cx="8644052" cy="592347"/>
          </a:xfrm>
        </p:spPr>
        <p:txBody>
          <a:bodyPr/>
          <a:lstStyle/>
          <a:p>
            <a:pPr algn="ctr"/>
            <a:r>
              <a:rPr lang="hu-HU" sz="3600" dirty="0"/>
              <a:t>ELHELYEZKEDÉS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5867" y="4134928"/>
            <a:ext cx="8635465" cy="1127185"/>
          </a:xfrm>
        </p:spPr>
        <p:txBody>
          <a:bodyPr/>
          <a:lstStyle/>
          <a:p>
            <a:pPr algn="ctr"/>
            <a:r>
              <a:rPr lang="hu-HU" dirty="0" smtClean="0"/>
              <a:t>MESTERKÉPZÉS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3472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475195"/>
            <a:ext cx="8572152" cy="872838"/>
          </a:xfrm>
        </p:spPr>
        <p:txBody>
          <a:bodyPr/>
          <a:lstStyle/>
          <a:p>
            <a:pPr algn="ctr"/>
            <a:r>
              <a:rPr lang="hu-HU" sz="2400" dirty="0"/>
              <a:t>A </a:t>
            </a:r>
            <a:r>
              <a:rPr lang="hu-HU" sz="2400" dirty="0" smtClean="0"/>
              <a:t>képzés utolsó hónapjában dolgozók aránya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2017/18-ban végzettek</a:t>
            </a:r>
            <a:endParaRPr lang="hu-HU" sz="2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r>
              <a:rPr lang="hu-HU" dirty="0" smtClean="0"/>
              <a:t>																																	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8"/>
            <a:ext cx="8572152" cy="1791623"/>
          </a:xfrm>
        </p:spPr>
        <p:txBody>
          <a:bodyPr/>
          <a:lstStyle/>
          <a:p>
            <a:pPr marL="0" indent="0"/>
            <a:r>
              <a:rPr lang="hu-HU" dirty="0" smtClean="0"/>
              <a:t>- elemzés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54" y="1178458"/>
            <a:ext cx="5122132" cy="5732948"/>
          </a:xfrm>
          <a:prstGeom prst="rect">
            <a:avLst/>
          </a:prstGeom>
        </p:spPr>
      </p:pic>
      <p:cxnSp>
        <p:nvCxnSpPr>
          <p:cNvPr id="13" name="Egyenes összekötő nyíllal 12"/>
          <p:cNvCxnSpPr/>
          <p:nvPr/>
        </p:nvCxnSpPr>
        <p:spPr>
          <a:xfrm flipH="1" flipV="1">
            <a:off x="5257222" y="3144532"/>
            <a:ext cx="1198315" cy="4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 flipV="1">
            <a:off x="4916889" y="3519194"/>
            <a:ext cx="1409514" cy="202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4432410" y="5379528"/>
            <a:ext cx="1278096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110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511302"/>
            <a:ext cx="8572152" cy="703263"/>
          </a:xfrm>
        </p:spPr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000" dirty="0"/>
              <a:t>A képzés utolsó hónapjában dolgozók aránya</a:t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8"/>
            <a:ext cx="8572152" cy="1791623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hu-HU" dirty="0" smtClean="0"/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Országosan </a:t>
            </a:r>
            <a:r>
              <a:rPr lang="hu-HU" dirty="0">
                <a:solidFill>
                  <a:schemeClr val="tx1"/>
                </a:solidFill>
              </a:rPr>
              <a:t>megfigyelhető </a:t>
            </a:r>
            <a:r>
              <a:rPr lang="hu-HU" dirty="0" smtClean="0">
                <a:solidFill>
                  <a:schemeClr val="tx1"/>
                </a:solidFill>
              </a:rPr>
              <a:t>a mesterképzést </a:t>
            </a:r>
            <a:r>
              <a:rPr lang="hu-HU" dirty="0">
                <a:solidFill>
                  <a:schemeClr val="tx1"/>
                </a:solidFill>
              </a:rPr>
              <a:t>végzettek körében, hogy a képzés utolsó hónapjában munkát végzők száma évről-évre </a:t>
            </a:r>
            <a:r>
              <a:rPr lang="hu-HU" dirty="0" smtClean="0">
                <a:solidFill>
                  <a:schemeClr val="tx1"/>
                </a:solidFill>
              </a:rPr>
              <a:t>emelkedik. </a:t>
            </a:r>
          </a:p>
          <a:p>
            <a:pPr marL="0" indent="0" algn="just"/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METU-n végzettek között </a:t>
            </a:r>
            <a:r>
              <a:rPr lang="hu-HU" dirty="0" smtClean="0">
                <a:solidFill>
                  <a:schemeClr val="tx1"/>
                </a:solidFill>
              </a:rPr>
              <a:t>2013-14, 2014-15-ben ez az érték az országos átlag feletti volt, 2015-16-ban csökkenni kezdett, de még mindig az országos átlag közelében volt. 2016-17-ben elérte a mutató a mélypontját, ahonnan emelkedni kezdett ugyan, de az országos átlagtól 8 %-kal elmarad. </a:t>
            </a:r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864320"/>
              </p:ext>
            </p:extLst>
          </p:nvPr>
        </p:nvGraphicFramePr>
        <p:xfrm>
          <a:off x="4513497" y="1581665"/>
          <a:ext cx="4561983" cy="291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353628"/>
              </p:ext>
            </p:extLst>
          </p:nvPr>
        </p:nvGraphicFramePr>
        <p:xfrm>
          <a:off x="473579" y="1571107"/>
          <a:ext cx="4572000" cy="292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0974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67790" y="172529"/>
            <a:ext cx="8572152" cy="609600"/>
          </a:xfrm>
        </p:spPr>
        <p:txBody>
          <a:bodyPr/>
          <a:lstStyle/>
          <a:p>
            <a:pPr algn="ctr"/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400" dirty="0"/>
              <a:t>A képzés utolsó hónapjában dolgozók </a:t>
            </a:r>
            <a:r>
              <a:rPr lang="hu-HU" sz="2400" dirty="0" smtClean="0"/>
              <a:t>aránya </a:t>
            </a:r>
            <a:br>
              <a:rPr lang="hu-HU" sz="2400" dirty="0" smtClean="0"/>
            </a:br>
            <a:r>
              <a:rPr lang="hu-HU" sz="2400" dirty="0" smtClean="0"/>
              <a:t>képzési területenként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4557964" y="4257426"/>
            <a:ext cx="47138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METU mesterképzés valamennyi képzési területén magasabb a korai elhelyezkedők aránya. </a:t>
            </a:r>
          </a:p>
          <a:p>
            <a:pPr algn="just">
              <a:spcAft>
                <a:spcPts val="600"/>
              </a:spcAft>
            </a:pP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gazdaságtudományok képzési területen végzettek esetén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az utolsó hónapban dolgozók aránya 38 %-kal, a társadalomtudományok képzési területen 10 %-kal, a művészeti területen  2 %-kal  magasabb az országos átlagoknál</a:t>
            </a:r>
            <a:r>
              <a:rPr lang="hu-H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. </a:t>
            </a:r>
          </a:p>
        </p:txBody>
      </p:sp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430490"/>
              </p:ext>
            </p:extLst>
          </p:nvPr>
        </p:nvGraphicFramePr>
        <p:xfrm>
          <a:off x="71921" y="1035016"/>
          <a:ext cx="4561984" cy="288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642518"/>
              </p:ext>
            </p:extLst>
          </p:nvPr>
        </p:nvGraphicFramePr>
        <p:xfrm>
          <a:off x="4633904" y="986164"/>
          <a:ext cx="4561983" cy="279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615510"/>
              </p:ext>
            </p:extLst>
          </p:nvPr>
        </p:nvGraphicFramePr>
        <p:xfrm>
          <a:off x="71921" y="3794656"/>
          <a:ext cx="4561983" cy="279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670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376236"/>
            <a:ext cx="8572152" cy="681938"/>
          </a:xfrm>
        </p:spPr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 smtClean="0"/>
              <a:t>Átlagos elhelyezkedési idő mesterképzés után (2017/18-ban végzettek)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r>
              <a:rPr lang="hu-HU" dirty="0" smtClean="0"/>
              <a:t>									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8"/>
            <a:ext cx="8572152" cy="1791623"/>
          </a:xfrm>
        </p:spPr>
        <p:txBody>
          <a:bodyPr/>
          <a:lstStyle/>
          <a:p>
            <a:pPr marL="0" indent="0"/>
            <a:r>
              <a:rPr lang="hu-HU" dirty="0" smtClean="0"/>
              <a:t>- 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17" y="1581666"/>
            <a:ext cx="4658597" cy="5287707"/>
          </a:xfrm>
          <a:prstGeom prst="rect">
            <a:avLst/>
          </a:prstGeom>
        </p:spPr>
      </p:pic>
      <p:cxnSp>
        <p:nvCxnSpPr>
          <p:cNvPr id="13" name="Egyenes összekötő nyíllal 12"/>
          <p:cNvCxnSpPr/>
          <p:nvPr/>
        </p:nvCxnSpPr>
        <p:spPr>
          <a:xfrm flipH="1" flipV="1">
            <a:off x="4160497" y="3747834"/>
            <a:ext cx="1198315" cy="4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 flipV="1">
            <a:off x="4330179" y="4122846"/>
            <a:ext cx="1198315" cy="4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4643997" y="5083601"/>
            <a:ext cx="1198315" cy="4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35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511302"/>
            <a:ext cx="8572152" cy="703263"/>
          </a:xfrm>
        </p:spPr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/>
              <a:t>Átlagos elhelyezkedési idő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8"/>
            <a:ext cx="8572152" cy="1791623"/>
          </a:xfrm>
        </p:spPr>
        <p:txBody>
          <a:bodyPr/>
          <a:lstStyle/>
          <a:p>
            <a:pPr marL="0" indent="0"/>
            <a:endParaRPr lang="hu-HU" dirty="0" smtClean="0"/>
          </a:p>
          <a:p>
            <a:pPr marL="0" indent="0" algn="just">
              <a:spcAft>
                <a:spcPts val="600"/>
              </a:spcAft>
            </a:pPr>
            <a:r>
              <a:rPr lang="hu-HU" dirty="0" smtClean="0"/>
              <a:t> </a:t>
            </a:r>
            <a:r>
              <a:rPr lang="hu-HU" dirty="0" smtClean="0">
                <a:solidFill>
                  <a:schemeClr val="tx1"/>
                </a:solidFill>
              </a:rPr>
              <a:t>Mesterképzés után az átlagos elhelyezkedés 1-1,5 hónap között van mind országosan,  mind a METU-n is.</a:t>
            </a:r>
          </a:p>
          <a:p>
            <a:pPr marL="0" indent="0" algn="just">
              <a:spcAft>
                <a:spcPts val="600"/>
              </a:spcAft>
            </a:pP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A hallgatók többsége (közel 60-65 %) már elhelyezkedik a képzés utolsó hónapjaiban, ezzel jelentősen eltéríti az álláskereséssel töltött hónapok átlagát. 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288528"/>
              </p:ext>
            </p:extLst>
          </p:nvPr>
        </p:nvGraphicFramePr>
        <p:xfrm>
          <a:off x="187655" y="16681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425690"/>
              </p:ext>
            </p:extLst>
          </p:nvPr>
        </p:nvGraphicFramePr>
        <p:xfrm>
          <a:off x="4477731" y="1581666"/>
          <a:ext cx="4567999" cy="295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6078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67790" y="417092"/>
            <a:ext cx="8572152" cy="703263"/>
          </a:xfrm>
        </p:spPr>
        <p:txBody>
          <a:bodyPr/>
          <a:lstStyle/>
          <a:p>
            <a:pPr algn="ctr"/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400" dirty="0" smtClean="0"/>
              <a:t>Képzés utáni elhelyezkedési idő </a:t>
            </a:r>
            <a:br>
              <a:rPr lang="hu-HU" sz="2400" dirty="0" smtClean="0"/>
            </a:br>
            <a:r>
              <a:rPr lang="hu-HU" sz="2400" dirty="0" smtClean="0"/>
              <a:t>METU képzési területenként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774507"/>
              </p:ext>
            </p:extLst>
          </p:nvPr>
        </p:nvGraphicFramePr>
        <p:xfrm>
          <a:off x="0" y="14184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829123"/>
              </p:ext>
            </p:extLst>
          </p:nvPr>
        </p:nvGraphicFramePr>
        <p:xfrm>
          <a:off x="4488083" y="14184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958189"/>
              </p:ext>
            </p:extLst>
          </p:nvPr>
        </p:nvGraphicFramePr>
        <p:xfrm>
          <a:off x="-83917" y="4261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églalap 2"/>
          <p:cNvSpPr/>
          <p:nvPr/>
        </p:nvSpPr>
        <p:spPr>
          <a:xfrm>
            <a:off x="4572000" y="4400771"/>
            <a:ext cx="4737100" cy="25391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14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Mesterképzés után az átlagos elhelyezkedési idő a METU-n végzettek esetén a gazdaságtudományok képzési területen nem éri el az 1 hónapot, a társadalomtudományok képzési területen ennél kicsivel magasabb. Mindkettő az országos adatnál kedvezőbb.</a:t>
            </a:r>
          </a:p>
          <a:p>
            <a:pPr algn="just"/>
            <a:r>
              <a:rPr lang="hu-HU" sz="14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művészeti képzési területen végzett hallgatók esetében ez az időszak eléri a 2 hónapot, közöttük alacsonyabb a képzés utolsó hónapjában már elhelyezkedettek aránya is. Ez az adat közelít az országos értékhez, kicsivel magasabb.</a:t>
            </a:r>
          </a:p>
        </p:txBody>
      </p:sp>
    </p:spTree>
    <p:extLst>
      <p:ext uri="{BB962C8B-B14F-4D97-AF65-F5344CB8AC3E}">
        <p14:creationId xmlns:p14="http://schemas.microsoft.com/office/powerpoint/2010/main" val="368987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DD9F-F23F-4E23-8291-5B59F99F4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elemzés </a:t>
            </a:r>
            <a:r>
              <a:rPr lang="hu-HU" sz="3600" dirty="0" smtClean="0"/>
              <a:t>forrása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43ED9-C087-43D0-875C-4FF869760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1819" y="1238419"/>
            <a:ext cx="8572152" cy="404812"/>
          </a:xfrm>
        </p:spPr>
        <p:txBody>
          <a:bodyPr/>
          <a:lstStyle/>
          <a:p>
            <a:r>
              <a:rPr lang="hu-HU" sz="1800" dirty="0" smtClean="0"/>
              <a:t>Oktatási Hivatal – Adminisztratív Adatbázisok Egyesítése (AAE)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41289-3516-4A43-A5E9-56C408C21D1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pPr marL="0" indent="0"/>
            <a:r>
              <a:rPr lang="hu-HU" dirty="0" smtClean="0">
                <a:solidFill>
                  <a:schemeClr val="tx1"/>
                </a:solidFill>
              </a:rPr>
              <a:t>Diplomás Pályakövetési rendszer egyik kutatási modulja az Adminisztratív Adatbázisok Egyesítés (AAE)</a:t>
            </a:r>
          </a:p>
          <a:p>
            <a:pPr marL="719138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Felsőoktatási Információs Rendszer</a:t>
            </a:r>
          </a:p>
          <a:p>
            <a:pPr marL="719138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Diákhitel Központ</a:t>
            </a:r>
          </a:p>
          <a:p>
            <a:pPr marL="719138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Nemzeti Adó- és Vámhivatal</a:t>
            </a:r>
          </a:p>
          <a:p>
            <a:pPr marL="719138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Nemzeti Egészségbiztosítási Alapkezelő</a:t>
            </a:r>
          </a:p>
          <a:p>
            <a:pPr marL="719138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Oktatási Hivatal</a:t>
            </a:r>
          </a:p>
          <a:p>
            <a:pPr marL="719138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Innovációs és Technológiai Minisztérium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chemeClr val="tx1"/>
              </a:solidFill>
            </a:endParaRPr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Az AAE tárolt, pályakövetési célokra alkalmas adatok anonim egyesítése, melynek célja a végzettek teljes évfolyamának felsőoktatási és korai munkaerőpiaci életútjának feltérképezése.</a:t>
            </a:r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2020. évi kutatás alapsokasága: a 2011/2012. és 2017/18. tanévek között nappali munkarendben abszolvált hallgatók.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5868" y="3203275"/>
            <a:ext cx="8644052" cy="747623"/>
          </a:xfrm>
        </p:spPr>
        <p:txBody>
          <a:bodyPr/>
          <a:lstStyle/>
          <a:p>
            <a:pPr algn="ctr"/>
            <a:r>
              <a:rPr lang="hu-HU" sz="3600" dirty="0" smtClean="0"/>
              <a:t>PIACI </a:t>
            </a:r>
            <a:r>
              <a:rPr lang="hu-HU" sz="3600" dirty="0"/>
              <a:t>RÉSZESEDÉS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5867" y="3950898"/>
            <a:ext cx="8635465" cy="2133152"/>
          </a:xfrm>
        </p:spPr>
        <p:txBody>
          <a:bodyPr/>
          <a:lstStyle/>
          <a:p>
            <a:pPr algn="ctr"/>
            <a:r>
              <a:rPr lang="hu-HU" dirty="0" smtClean="0"/>
              <a:t>ALAPKÉPZÉS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5443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511303"/>
            <a:ext cx="8572152" cy="414600"/>
          </a:xfrm>
        </p:spPr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 smtClean="0"/>
              <a:t>A METU piaci részesedése</a:t>
            </a:r>
            <a:endParaRPr lang="hu-HU" sz="2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8"/>
            <a:ext cx="8572152" cy="1791623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hu-HU" dirty="0" smtClean="0"/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A METU részesedése 5 év alatt 13 %-</a:t>
            </a:r>
            <a:r>
              <a:rPr lang="hu-HU" dirty="0" err="1" smtClean="0">
                <a:solidFill>
                  <a:schemeClr val="tx1"/>
                </a:solidFill>
              </a:rPr>
              <a:t>ról</a:t>
            </a:r>
            <a:r>
              <a:rPr lang="hu-HU" dirty="0" smtClean="0">
                <a:solidFill>
                  <a:schemeClr val="tx1"/>
                </a:solidFill>
              </a:rPr>
              <a:t> 18 %-ra nőtt.</a:t>
            </a:r>
          </a:p>
          <a:p>
            <a:pPr marL="0" indent="0" algn="just"/>
            <a:r>
              <a:rPr lang="hu-HU" dirty="0" smtClean="0">
                <a:solidFill>
                  <a:schemeClr val="tx1"/>
                </a:solidFill>
              </a:rPr>
              <a:t>A METU alapképzésén végzettek száma 5 %-kal ugyan csökkent, miközben az országos adatban 30 %-os csökkenést látunk. Ez a magyarázata annak, hogy a piaci részesedésünk emelkedett.</a:t>
            </a:r>
          </a:p>
          <a:p>
            <a:pPr marL="285750" indent="-285750">
              <a:buFontTx/>
              <a:buChar char="-"/>
            </a:pPr>
            <a:endParaRPr lang="hu-HU" dirty="0" smtClean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139661"/>
              </p:ext>
            </p:extLst>
          </p:nvPr>
        </p:nvGraphicFramePr>
        <p:xfrm>
          <a:off x="892233" y="1677041"/>
          <a:ext cx="7680960" cy="272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5981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67790" y="417092"/>
            <a:ext cx="8572152" cy="703263"/>
          </a:xfrm>
        </p:spPr>
        <p:txBody>
          <a:bodyPr/>
          <a:lstStyle/>
          <a:p>
            <a:pPr algn="ctr"/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400" dirty="0"/>
              <a:t>A METU piaci részesedése </a:t>
            </a:r>
            <a:r>
              <a:rPr lang="hu-HU" sz="2400" dirty="0" smtClean="0"/>
              <a:t> képzési területenként I.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370103"/>
              </p:ext>
            </p:extLst>
          </p:nvPr>
        </p:nvGraphicFramePr>
        <p:xfrm>
          <a:off x="71506" y="1214565"/>
          <a:ext cx="4544646" cy="276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églalap 2"/>
          <p:cNvSpPr/>
          <p:nvPr/>
        </p:nvSpPr>
        <p:spPr>
          <a:xfrm>
            <a:off x="332510" y="4549849"/>
            <a:ext cx="8573192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735806">
              <a:spcBef>
                <a:spcPct val="20000"/>
              </a:spcBef>
              <a:spcAft>
                <a:spcPts val="6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METU részesedése a gazdaságtudományi képzési területeken 5 év alatt 5 %-</a:t>
            </a:r>
            <a:r>
              <a:rPr lang="hu-HU" sz="1500" dirty="0" err="1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ról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közel 8 %-</a:t>
            </a:r>
            <a:r>
              <a:rPr lang="hu-HU" sz="1500" dirty="0" err="1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ra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nőtt.</a:t>
            </a:r>
          </a:p>
          <a:p>
            <a:pPr lvl="0" algn="just" defTabSz="735806">
              <a:spcBef>
                <a:spcPct val="20000"/>
              </a:spcBef>
              <a:spcAft>
                <a:spcPts val="6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METU alapképzésén végzettek száma csekély mértékben emelkedett, ami nagy eredmény, hiszen az országos adatban 32 %-</a:t>
            </a:r>
            <a:r>
              <a:rPr lang="hu-HU" sz="1500" dirty="0" err="1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os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csökkenést látunk. </a:t>
            </a:r>
          </a:p>
          <a:p>
            <a:pPr lvl="0" algn="just" defTabSz="735806">
              <a:spcBef>
                <a:spcPct val="20000"/>
              </a:spcBef>
              <a:spcAft>
                <a:spcPts val="6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METU részesedése a társadalomtudományi képzési területeken 5 év alatt 6,5 %-</a:t>
            </a:r>
            <a:r>
              <a:rPr lang="hu-HU" sz="1500" dirty="0" err="1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ról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7 %-</a:t>
            </a:r>
            <a:r>
              <a:rPr lang="hu-HU" sz="1500" dirty="0" err="1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ra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nőtt, végzettek száma jelentősen, szinte felére csökkent, miként az  országos adatban 48 %-</a:t>
            </a:r>
            <a:r>
              <a:rPr lang="hu-HU" sz="1500" dirty="0" err="1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os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csökkenés következett be.</a:t>
            </a:r>
          </a:p>
        </p:txBody>
      </p:sp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895810"/>
              </p:ext>
            </p:extLst>
          </p:nvPr>
        </p:nvGraphicFramePr>
        <p:xfrm>
          <a:off x="520864" y="1296922"/>
          <a:ext cx="4599122" cy="272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830487"/>
              </p:ext>
            </p:extLst>
          </p:nvPr>
        </p:nvGraphicFramePr>
        <p:xfrm>
          <a:off x="4732530" y="1296923"/>
          <a:ext cx="4602996" cy="272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871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67790" y="417092"/>
            <a:ext cx="8572152" cy="703263"/>
          </a:xfrm>
        </p:spPr>
        <p:txBody>
          <a:bodyPr/>
          <a:lstStyle/>
          <a:p>
            <a:pPr algn="ctr"/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400" dirty="0"/>
              <a:t>A METU piaci részesedése  képzési területenként </a:t>
            </a:r>
            <a:r>
              <a:rPr lang="hu-HU" sz="2400" dirty="0" smtClean="0"/>
              <a:t>II</a:t>
            </a:r>
            <a:r>
              <a:rPr lang="hu-HU" sz="240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035315"/>
              </p:ext>
            </p:extLst>
          </p:nvPr>
        </p:nvGraphicFramePr>
        <p:xfrm>
          <a:off x="0" y="1203063"/>
          <a:ext cx="4544646" cy="276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églalap 2"/>
          <p:cNvSpPr/>
          <p:nvPr/>
        </p:nvSpPr>
        <p:spPr>
          <a:xfrm>
            <a:off x="567790" y="4688716"/>
            <a:ext cx="857215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735806">
              <a:spcBef>
                <a:spcPct val="20000"/>
              </a:spcBef>
              <a:spcAft>
                <a:spcPts val="6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METU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művészet képzési területen alapképzésén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végzettek száma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11 %-</a:t>
            </a:r>
            <a:r>
              <a:rPr lang="hu-HU" sz="1500" dirty="0" err="1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ról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18 %-</a:t>
            </a:r>
            <a:r>
              <a:rPr lang="hu-HU" sz="1500" dirty="0" err="1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ra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növekedett, a végzett hallgatók száma 150 %-</a:t>
            </a:r>
            <a:r>
              <a:rPr lang="hu-HU" sz="1500" dirty="0" err="1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ra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emelkedett.</a:t>
            </a:r>
          </a:p>
          <a:p>
            <a:pPr lvl="0" algn="just" defTabSz="735806">
              <a:spcBef>
                <a:spcPct val="20000"/>
              </a:spcBef>
              <a:spcAft>
                <a:spcPts val="600"/>
              </a:spcAft>
            </a:pP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Az emelkedés annak ellenére jelentős, hogy az országos végzett hallgatói létszám 5 %-kal visszaesett.</a:t>
            </a:r>
            <a:endParaRPr lang="hu-HU" sz="1500" dirty="0"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  <a:p>
            <a:pPr lvl="0" algn="just" defTabSz="735806">
              <a:spcBef>
                <a:spcPct val="20000"/>
              </a:spcBef>
              <a:spcAft>
                <a:spcPts val="600"/>
              </a:spcAft>
            </a:pP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A METU részesedése a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művészetközvetítés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képzési területeken 5 év alatt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27 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%-</a:t>
            </a:r>
            <a:r>
              <a:rPr lang="hu-HU" sz="1500" dirty="0" err="1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ról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29 %-</a:t>
            </a:r>
            <a:r>
              <a:rPr lang="hu-HU" sz="1500" dirty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ra </a:t>
            </a:r>
            <a:r>
              <a:rPr lang="hu-HU" sz="1500" dirty="0" smtClean="0">
                <a:latin typeface="Frutiger LT Pro 55 Roman" panose="020B0602020204020204" pitchFamily="34" charset="0"/>
                <a:cs typeface="Frutiger LT Pro 55 Roman" panose="020B0602020204020204" pitchFamily="34" charset="0"/>
              </a:rPr>
              <a:t>nőtt, hallgatói létszáma kissé (4 %) csökkent, az országos  10 %-os csökkenése mellett.</a:t>
            </a:r>
            <a:endParaRPr lang="hu-HU" sz="1500" dirty="0">
              <a:latin typeface="Frutiger LT Pro 55 Roman" panose="020B0602020204020204" pitchFamily="34" charset="0"/>
              <a:cs typeface="Frutiger LT Pro 55 Roman" panose="020B0602020204020204" pitchFamily="34" charset="0"/>
            </a:endParaRPr>
          </a:p>
        </p:txBody>
      </p:sp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331218"/>
              </p:ext>
            </p:extLst>
          </p:nvPr>
        </p:nvGraphicFramePr>
        <p:xfrm>
          <a:off x="409330" y="1081373"/>
          <a:ext cx="4602996" cy="272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679261"/>
              </p:ext>
            </p:extLst>
          </p:nvPr>
        </p:nvGraphicFramePr>
        <p:xfrm>
          <a:off x="4774612" y="1080189"/>
          <a:ext cx="4602996" cy="272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5085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5868" y="3042249"/>
            <a:ext cx="8644052" cy="678611"/>
          </a:xfrm>
        </p:spPr>
        <p:txBody>
          <a:bodyPr/>
          <a:lstStyle/>
          <a:p>
            <a:pPr algn="ctr"/>
            <a:r>
              <a:rPr lang="hu-HU" sz="3600" dirty="0"/>
              <a:t>PIACI RÉSZESEDÉS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5867" y="3720861"/>
            <a:ext cx="8635465" cy="1201948"/>
          </a:xfrm>
        </p:spPr>
        <p:txBody>
          <a:bodyPr/>
          <a:lstStyle/>
          <a:p>
            <a:pPr algn="ctr"/>
            <a:r>
              <a:rPr lang="hu-HU" dirty="0" smtClean="0"/>
              <a:t>MESTERKÉPZÉS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527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511302"/>
            <a:ext cx="8572152" cy="703263"/>
          </a:xfrm>
        </p:spPr>
        <p:txBody>
          <a:bodyPr/>
          <a:lstStyle/>
          <a:p>
            <a:pPr algn="ctr"/>
            <a:r>
              <a:rPr lang="hu-HU" sz="2400" dirty="0"/>
              <a:t>A METU piaci </a:t>
            </a:r>
            <a:r>
              <a:rPr lang="hu-HU" sz="2400" dirty="0" smtClean="0"/>
              <a:t>részesedése</a:t>
            </a:r>
            <a:r>
              <a:rPr lang="hu-HU" sz="2000" dirty="0" smtClean="0"/>
              <a:t/>
            </a:r>
            <a:br>
              <a:rPr lang="hu-HU" sz="2000" dirty="0" smtClean="0"/>
            </a:b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8"/>
            <a:ext cx="8572152" cy="1791623"/>
          </a:xfrm>
        </p:spPr>
        <p:txBody>
          <a:bodyPr/>
          <a:lstStyle/>
          <a:p>
            <a:pPr marL="0" indent="0"/>
            <a:r>
              <a:rPr lang="hu-HU" dirty="0" smtClean="0"/>
              <a:t> </a:t>
            </a:r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A METU-n végzett mesterképzéses hallgatók száma kb. 60-kal emelkedett 2013-14. évhez képest. Miközben az országos adatok szerint közel 12 %-os volt a végzett hallgatók számának visszaesése. </a:t>
            </a:r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 Így a METU piaci részvétele 2,4 %-</a:t>
            </a:r>
            <a:r>
              <a:rPr lang="hu-HU" dirty="0" err="1" smtClean="0">
                <a:solidFill>
                  <a:schemeClr val="tx1"/>
                </a:solidFill>
              </a:rPr>
              <a:t>ról</a:t>
            </a:r>
            <a:r>
              <a:rPr lang="hu-HU" dirty="0" smtClean="0">
                <a:solidFill>
                  <a:schemeClr val="tx1"/>
                </a:solidFill>
              </a:rPr>
              <a:t> 4,4 %-ra emelkedett.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305653"/>
              </p:ext>
            </p:extLst>
          </p:nvPr>
        </p:nvGraphicFramePr>
        <p:xfrm>
          <a:off x="1512916" y="1668162"/>
          <a:ext cx="62567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4865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67790" y="417092"/>
            <a:ext cx="8572152" cy="703263"/>
          </a:xfrm>
        </p:spPr>
        <p:txBody>
          <a:bodyPr/>
          <a:lstStyle/>
          <a:p>
            <a:pPr algn="ctr"/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/>
              <a:t>A METU piaci részesedése  képzési területenként </a:t>
            </a:r>
            <a:br>
              <a:rPr lang="hu-HU" sz="2000" dirty="0"/>
            </a:br>
            <a:endParaRPr lang="hu-HU" sz="20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370103"/>
              </p:ext>
            </p:extLst>
          </p:nvPr>
        </p:nvGraphicFramePr>
        <p:xfrm>
          <a:off x="71506" y="1214565"/>
          <a:ext cx="4544646" cy="276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158492"/>
              </p:ext>
            </p:extLst>
          </p:nvPr>
        </p:nvGraphicFramePr>
        <p:xfrm>
          <a:off x="4729582" y="8752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940310"/>
              </p:ext>
            </p:extLst>
          </p:nvPr>
        </p:nvGraphicFramePr>
        <p:xfrm>
          <a:off x="483189" y="9977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877231"/>
              </p:ext>
            </p:extLst>
          </p:nvPr>
        </p:nvGraphicFramePr>
        <p:xfrm>
          <a:off x="379254" y="3835202"/>
          <a:ext cx="4599122" cy="272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églalap 2"/>
          <p:cNvSpPr/>
          <p:nvPr/>
        </p:nvSpPr>
        <p:spPr>
          <a:xfrm>
            <a:off x="4738688" y="4076566"/>
            <a:ext cx="47371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1500" dirty="0" smtClean="0">
                <a:latin typeface="Frutiger LT Pro 45 Light"/>
                <a:cs typeface="Calibri" panose="020F0502020204030204" pitchFamily="34" charset="0"/>
              </a:rPr>
              <a:t>A gazdaságtudományi képzési területen a végzett hallgatók száma és a piaci részesedése a METU-</a:t>
            </a:r>
            <a:r>
              <a:rPr lang="hu-HU" sz="1500" dirty="0" err="1" smtClean="0">
                <a:latin typeface="Frutiger LT Pro 45 Light"/>
                <a:cs typeface="Calibri" panose="020F0502020204030204" pitchFamily="34" charset="0"/>
              </a:rPr>
              <a:t>nak</a:t>
            </a:r>
            <a:r>
              <a:rPr lang="hu-HU" sz="1500" dirty="0" smtClean="0">
                <a:latin typeface="Frutiger LT Pro 45 Light"/>
                <a:cs typeface="Calibri" panose="020F0502020204030204" pitchFamily="34" charset="0"/>
              </a:rPr>
              <a:t> 25 %-kal csökkent, a társadalomtudományok képzési területen kevéssé nőtt mind a létszám, mind a piaci részesedés. </a:t>
            </a:r>
          </a:p>
          <a:p>
            <a:pPr algn="just"/>
            <a:r>
              <a:rPr lang="hu-HU" sz="1500" dirty="0" smtClean="0">
                <a:latin typeface="Frutiger LT Pro 45 Light"/>
                <a:cs typeface="Calibri" panose="020F0502020204030204" pitchFamily="34" charset="0"/>
              </a:rPr>
              <a:t>A művészeti képzési területen a végzettek száma a METU-n  az országos növekedéshez (29 %-os) képest 55 %-os volt, piaci részesedésünk pedig több, mint 20 %-kal emelkedett. </a:t>
            </a:r>
            <a:endParaRPr lang="hu-HU" sz="1500" dirty="0">
              <a:latin typeface="Frutiger LT Pro 45 Ligh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01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5868" y="2697192"/>
            <a:ext cx="8644052" cy="598099"/>
          </a:xfrm>
        </p:spPr>
        <p:txBody>
          <a:bodyPr/>
          <a:lstStyle/>
          <a:p>
            <a:pPr algn="ctr"/>
            <a:r>
              <a:rPr lang="hu-HU" sz="3600" dirty="0"/>
              <a:t>TOVÁBBTANULÁSI ADATOK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5867" y="3456317"/>
            <a:ext cx="8635465" cy="2627733"/>
          </a:xfrm>
        </p:spPr>
        <p:txBody>
          <a:bodyPr/>
          <a:lstStyle/>
          <a:p>
            <a:pPr algn="ctr"/>
            <a:r>
              <a:rPr lang="hu-HU" dirty="0" smtClean="0"/>
              <a:t>ALAPKÉPZÉS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4032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2400" dirty="0" smtClean="0"/>
              <a:t>Továbbtanulók aránya</a:t>
            </a:r>
            <a:endParaRPr lang="hu-HU" sz="2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045" y="1962150"/>
            <a:ext cx="8529701" cy="2612448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538074"/>
              </p:ext>
            </p:extLst>
          </p:nvPr>
        </p:nvGraphicFramePr>
        <p:xfrm>
          <a:off x="4635119" y="18313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604406"/>
              </p:ext>
            </p:extLst>
          </p:nvPr>
        </p:nvGraphicFramePr>
        <p:xfrm>
          <a:off x="267491" y="18313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églalap 4"/>
          <p:cNvSpPr/>
          <p:nvPr/>
        </p:nvSpPr>
        <p:spPr>
          <a:xfrm>
            <a:off x="473045" y="4574598"/>
            <a:ext cx="857268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endParaRPr lang="hu-HU" sz="1400" dirty="0" smtClean="0">
              <a:latin typeface="Frutiger LT Pro 45 Light"/>
            </a:endParaRPr>
          </a:p>
          <a:p>
            <a:pPr marL="0" indent="0" algn="just">
              <a:spcBef>
                <a:spcPts val="600"/>
              </a:spcBef>
            </a:pPr>
            <a:r>
              <a:rPr lang="hu-HU" sz="1500" dirty="0" smtClean="0">
                <a:latin typeface="Frutiger LT Pro 45 Light"/>
              </a:rPr>
              <a:t>A </a:t>
            </a:r>
            <a:r>
              <a:rPr lang="hu-HU" sz="1500" dirty="0">
                <a:latin typeface="Frutiger LT Pro 45 Light"/>
              </a:rPr>
              <a:t>METU-n végzett </a:t>
            </a:r>
            <a:r>
              <a:rPr lang="hu-HU" sz="1500" dirty="0" smtClean="0">
                <a:latin typeface="Frutiger LT Pro 45 Light"/>
              </a:rPr>
              <a:t>alapképzéses, tanulmányaikat folytató hallgatók aránya 10-14 %-kal elmarad az országos adatokhoz képest.  </a:t>
            </a:r>
          </a:p>
          <a:p>
            <a:pPr marL="0" indent="0" algn="just">
              <a:spcBef>
                <a:spcPts val="600"/>
              </a:spcBef>
            </a:pPr>
            <a:r>
              <a:rPr lang="hu-HU" sz="1500" dirty="0" smtClean="0">
                <a:latin typeface="Frutiger LT Pro 45 Light"/>
              </a:rPr>
              <a:t>A tanulmányokat folytató hallgatók közül országosan </a:t>
            </a:r>
            <a:r>
              <a:rPr lang="hu-HU" sz="1500" smtClean="0">
                <a:latin typeface="Frutiger LT Pro 45 Light"/>
              </a:rPr>
              <a:t>átlagosan 16-19 %-</a:t>
            </a:r>
            <a:r>
              <a:rPr lang="hu-HU" sz="1500" dirty="0" smtClean="0">
                <a:latin typeface="Frutiger LT Pro 45 Light"/>
              </a:rPr>
              <a:t>a (csökkenő tendencia) folytatja ugyanabban az intézményben, ahol az alapdiplomáját megszerezte.</a:t>
            </a:r>
          </a:p>
          <a:p>
            <a:pPr marL="0" indent="0" algn="just">
              <a:spcBef>
                <a:spcPts val="600"/>
              </a:spcBef>
            </a:pPr>
            <a:r>
              <a:rPr lang="hu-HU" sz="1500" dirty="0" smtClean="0">
                <a:latin typeface="Frutiger LT Pro 45 Light"/>
              </a:rPr>
              <a:t>Ez az arány a METU esetében csak 11-18 % között van, csökkenő tendenciát mutat, bár ez lassabb üteműnek látszik.</a:t>
            </a:r>
            <a:endParaRPr lang="hu-HU" sz="1500" dirty="0">
              <a:latin typeface="Frutiger LT Pro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39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2400" dirty="0"/>
              <a:t>Továbbtanulók </a:t>
            </a:r>
            <a:r>
              <a:rPr lang="hu-HU" sz="2400" dirty="0" smtClean="0"/>
              <a:t>aránya képzési területenként</a:t>
            </a:r>
            <a:br>
              <a:rPr lang="hu-HU" sz="2400" dirty="0" smtClean="0"/>
            </a:br>
            <a:r>
              <a:rPr lang="hu-HU" sz="2400" dirty="0" smtClean="0"/>
              <a:t>gazdaságtudományok</a:t>
            </a:r>
            <a:endParaRPr lang="hu-HU" sz="2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hu-HU" sz="2000" b="1" i="0" dirty="0">
              <a:solidFill>
                <a:srgbClr val="FBAD18"/>
              </a:solidFill>
              <a:latin typeface="Frutiger LT Pro 65" panose="020B0602020204020204" pitchFamily="34" charset="77"/>
              <a:cs typeface="Frutiger LT Pro 65" panose="020B0602020204020204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045" y="1962150"/>
            <a:ext cx="8529701" cy="2628704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08452"/>
              </p:ext>
            </p:extLst>
          </p:nvPr>
        </p:nvGraphicFramePr>
        <p:xfrm>
          <a:off x="335849" y="19213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398733"/>
              </p:ext>
            </p:extLst>
          </p:nvPr>
        </p:nvGraphicFramePr>
        <p:xfrm>
          <a:off x="4613626" y="19213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églalap 4"/>
          <p:cNvSpPr/>
          <p:nvPr/>
        </p:nvSpPr>
        <p:spPr>
          <a:xfrm>
            <a:off x="473045" y="4919109"/>
            <a:ext cx="85726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A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METU-n végzett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gazdaságtudományi képzési terület alapképzéses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, tanulmányaikat folytató hallgatók aránya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10-14%-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kal elmarad az országos adatokhoz képest.  </a:t>
            </a:r>
          </a:p>
          <a:p>
            <a:pPr lvl="0" algn="just">
              <a:spcAft>
                <a:spcPts val="600"/>
              </a:spcAft>
            </a:pP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A </a:t>
            </a:r>
            <a:r>
              <a:rPr lang="hu-HU" sz="1500" dirty="0" err="1" smtClean="0">
                <a:solidFill>
                  <a:prstClr val="black"/>
                </a:solidFill>
                <a:latin typeface="Frutiger LT Pro 45 Light"/>
              </a:rPr>
              <a:t>továbbtanuló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 hallgatók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közül országosan átlagosan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16-19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%-a (csökkenő tendencia) folytatja ugyanabban az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intézményben tanulmányait,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ahol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az alapdiplomáját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megszerezte.</a:t>
            </a:r>
          </a:p>
          <a:p>
            <a:pPr lvl="0" algn="just">
              <a:spcAft>
                <a:spcPts val="600"/>
              </a:spcAft>
            </a:pP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Ez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az arány a METU esetében csak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8-11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% között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van, egyre csökken azon hallgatóink száma, akik a METU-t választják ismét. </a:t>
            </a:r>
            <a:endParaRPr lang="hu-HU" sz="1500" dirty="0">
              <a:solidFill>
                <a:prstClr val="black"/>
              </a:solidFill>
              <a:latin typeface="Frutiger LT Pro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4791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3600" dirty="0"/>
              <a:t>Az elemzés </a:t>
            </a:r>
            <a:r>
              <a:rPr lang="hu-HU" sz="3600" dirty="0" smtClean="0"/>
              <a:t>területei</a:t>
            </a:r>
            <a:endParaRPr lang="hu-HU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1800" dirty="0" smtClean="0"/>
              <a:t>A DPR AAE kutatásból kiemelt területek</a:t>
            </a:r>
            <a:endParaRPr lang="hu-HU" sz="1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7520" y="1690263"/>
            <a:ext cx="8566140" cy="4606841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Intézményi különbségek a munkaerőpiacon</a:t>
            </a:r>
          </a:p>
          <a:p>
            <a:pPr marL="395288" lvl="1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Havi bruttó kereset</a:t>
            </a:r>
          </a:p>
          <a:p>
            <a:pPr marL="395288" lvl="1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FEOR kódokon alapuló foglalkozási kategorizáció (diplomás munkát végzők aránya)</a:t>
            </a:r>
          </a:p>
          <a:p>
            <a:pPr marL="0" indent="0"/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Korai munkaerőpiaci jellemzők (képzési szintenként, képzési területenként)</a:t>
            </a:r>
          </a:p>
          <a:p>
            <a:pPr marL="395288" lvl="1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Képzés utolsó hónapjában végzők aránya</a:t>
            </a:r>
          </a:p>
          <a:p>
            <a:pPr marL="395288" lvl="1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Átlagos elhelyezkedési idő a diploma megszerzését követően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chemeClr val="tx1"/>
              </a:solidFill>
            </a:endParaRP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Továbbtanulás a képzést követően (alap- és mesterképzésre, képzési területenként)</a:t>
            </a:r>
          </a:p>
          <a:p>
            <a:pPr marL="395288" lvl="1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Továbbtanulók aránya</a:t>
            </a:r>
          </a:p>
          <a:p>
            <a:pPr marL="395288" lvl="1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Intézményen belül továbbtanulók aránya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chemeClr val="tx1"/>
              </a:solidFill>
            </a:endParaRP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A fenti területeket 2013/14. és 2017/18. tanévben abszolvált hallgatók adatainak feldolgozásával az alábbi összehasonlításokban végeztük:</a:t>
            </a:r>
          </a:p>
          <a:p>
            <a:pPr marL="395288" lvl="1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METU viszonyítása az országos adatokhoz</a:t>
            </a:r>
          </a:p>
          <a:p>
            <a:pPr marL="395288" lvl="1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METU adatok összehasonlítása a 2013/14. és 2017/18. (5 év) vizsgálatával</a:t>
            </a:r>
          </a:p>
          <a:p>
            <a:pPr marL="395288" lvl="1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METU képzési területein végzett hallgatók adatainak összehasonlítása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579" y="535157"/>
            <a:ext cx="8572152" cy="431376"/>
          </a:xfrm>
        </p:spPr>
        <p:txBody>
          <a:bodyPr/>
          <a:lstStyle/>
          <a:p>
            <a:pPr algn="ctr"/>
            <a:r>
              <a:rPr lang="hu-HU" sz="2000" dirty="0"/>
              <a:t>Továbbtanulók aránya képzési területenként</a:t>
            </a:r>
            <a:br>
              <a:rPr lang="hu-HU" sz="2000" dirty="0"/>
            </a:br>
            <a:r>
              <a:rPr lang="hu-HU" sz="2000" dirty="0" smtClean="0"/>
              <a:t>művészet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hu-HU" sz="2000" b="1" i="0" dirty="0">
              <a:solidFill>
                <a:srgbClr val="FBAD18"/>
              </a:solidFill>
              <a:latin typeface="Frutiger LT Pro 65" panose="020B0602020204020204" pitchFamily="34" charset="77"/>
              <a:cs typeface="Frutiger LT Pro 65" panose="020B0602020204020204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045" y="1962150"/>
            <a:ext cx="8529701" cy="2331986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252406"/>
              </p:ext>
            </p:extLst>
          </p:nvPr>
        </p:nvGraphicFramePr>
        <p:xfrm>
          <a:off x="187655" y="15423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103769"/>
              </p:ext>
            </p:extLst>
          </p:nvPr>
        </p:nvGraphicFramePr>
        <p:xfrm>
          <a:off x="4473731" y="15338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églalap 5"/>
          <p:cNvSpPr/>
          <p:nvPr/>
        </p:nvSpPr>
        <p:spPr>
          <a:xfrm>
            <a:off x="473045" y="4681642"/>
            <a:ext cx="8529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A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METU-n végzett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művészet képzési területen alapképzéses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, tanulmányaikat folytató hallgatók aránya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40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%-kal elmarad az országos adatokhoz képest.  </a:t>
            </a:r>
            <a:endParaRPr lang="hu-HU" sz="1400" dirty="0" smtClean="0">
              <a:solidFill>
                <a:prstClr val="black"/>
              </a:solidFill>
              <a:latin typeface="Frutiger LT Pro 45 Light"/>
            </a:endParaRPr>
          </a:p>
          <a:p>
            <a:pPr lvl="0" algn="just">
              <a:spcAft>
                <a:spcPts val="600"/>
              </a:spcAft>
            </a:pP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A </a:t>
            </a:r>
            <a:r>
              <a:rPr lang="hu-HU" sz="1400" dirty="0" err="1">
                <a:solidFill>
                  <a:prstClr val="black"/>
                </a:solidFill>
                <a:latin typeface="Frutiger LT Pro 45 Light"/>
              </a:rPr>
              <a:t>továbbtanuló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 hallgatók közül országosan átlagosan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30-53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%-a (csökkenő tendencia) folytatja ugyanabban az intézményben tanulmányait, ahol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azalapdiplomáját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megszerezte.</a:t>
            </a:r>
          </a:p>
          <a:p>
            <a:pPr lvl="0" algn="just">
              <a:spcAft>
                <a:spcPts val="600"/>
              </a:spcAft>
            </a:pP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Ez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az arány a METU esetében csak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15-28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% között van,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a legalacsonyabb értéket a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2016-17-ben végzettek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esetén látjuk, ezt követően már az országos trenddel ellentétesen növekedett a számuk azoknak, akik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METU-t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választották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ismét. </a:t>
            </a:r>
          </a:p>
        </p:txBody>
      </p:sp>
    </p:spTree>
    <p:extLst>
      <p:ext uri="{BB962C8B-B14F-4D97-AF65-F5344CB8AC3E}">
        <p14:creationId xmlns:p14="http://schemas.microsoft.com/office/powerpoint/2010/main" val="11897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2000" dirty="0"/>
              <a:t>Továbbtanulók aránya képzési területenként</a:t>
            </a:r>
            <a:br>
              <a:rPr lang="hu-HU" sz="2000" dirty="0"/>
            </a:br>
            <a:r>
              <a:rPr lang="hu-HU" sz="2000" dirty="0" smtClean="0"/>
              <a:t>művészetközvetítés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73579" y="1261935"/>
            <a:ext cx="8572152" cy="45719"/>
          </a:xfrm>
        </p:spPr>
        <p:txBody>
          <a:bodyPr/>
          <a:lstStyle/>
          <a:p>
            <a:pPr algn="ctr"/>
            <a:endParaRPr lang="hu-HU" sz="2000" b="1" i="0" dirty="0">
              <a:solidFill>
                <a:srgbClr val="FBAD18"/>
              </a:solidFill>
              <a:latin typeface="Frutiger LT Pro 65" panose="020B0602020204020204" pitchFamily="34" charset="77"/>
              <a:cs typeface="Frutiger LT Pro 65" panose="020B0602020204020204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045" y="1962150"/>
            <a:ext cx="8529701" cy="2702378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321700"/>
              </p:ext>
            </p:extLst>
          </p:nvPr>
        </p:nvGraphicFramePr>
        <p:xfrm>
          <a:off x="335849" y="19213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104513"/>
              </p:ext>
            </p:extLst>
          </p:nvPr>
        </p:nvGraphicFramePr>
        <p:xfrm>
          <a:off x="4567942" y="19213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églalap 5"/>
          <p:cNvSpPr/>
          <p:nvPr/>
        </p:nvSpPr>
        <p:spPr>
          <a:xfrm>
            <a:off x="641172" y="4778087"/>
            <a:ext cx="836157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A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METU-n végzett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művészetközvetítés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képzési területen alapképzéses, tanulmányaikat folytató hallgatók aránya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a METU-n (29-45 %) eléri, több évben pedig meghaladja az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országos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értékeket (30-42 %).</a:t>
            </a:r>
            <a:endParaRPr lang="hu-HU" sz="1500" dirty="0">
              <a:solidFill>
                <a:prstClr val="black"/>
              </a:solidFill>
              <a:latin typeface="Frutiger LT Pro 45 Light"/>
            </a:endParaRPr>
          </a:p>
          <a:p>
            <a:pPr lvl="0" algn="just">
              <a:spcAft>
                <a:spcPts val="600"/>
              </a:spcAft>
            </a:pP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A tovább tanuló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hallgatók közül országosan átlagosan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15-22 %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(csökkenő tendencia) folytatja ugyanabban az intézményben tanulmányait, ahol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az alapdiplomáját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megszerezte.</a:t>
            </a:r>
          </a:p>
          <a:p>
            <a:pPr lvl="0" algn="just">
              <a:spcAft>
                <a:spcPts val="600"/>
              </a:spcAft>
            </a:pP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Ez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az arány a METU esetében csak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22-35 </a:t>
            </a:r>
            <a:r>
              <a:rPr lang="hu-HU" sz="1500" dirty="0">
                <a:solidFill>
                  <a:prstClr val="black"/>
                </a:solidFill>
                <a:latin typeface="Frutiger LT Pro 45 Light"/>
              </a:rPr>
              <a:t>% között van, </a:t>
            </a:r>
            <a:r>
              <a:rPr lang="hu-HU" sz="1500" dirty="0" smtClean="0">
                <a:solidFill>
                  <a:prstClr val="black"/>
                </a:solidFill>
                <a:latin typeface="Frutiger LT Pro 45 Light"/>
              </a:rPr>
              <a:t>valamennyi évben meghaladta az országos  értékeket. </a:t>
            </a:r>
            <a:endParaRPr lang="hu-HU" sz="1500" dirty="0">
              <a:solidFill>
                <a:prstClr val="black"/>
              </a:solidFill>
              <a:latin typeface="Frutiger LT Pro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08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2000" dirty="0"/>
              <a:t>Továbbtanulók aránya képzési területenként</a:t>
            </a:r>
            <a:br>
              <a:rPr lang="hu-HU" sz="2000" dirty="0"/>
            </a:br>
            <a:r>
              <a:rPr lang="hu-HU" sz="2000" dirty="0" smtClean="0"/>
              <a:t>társadalomtudományok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045" y="1962150"/>
            <a:ext cx="8529701" cy="2743200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300522"/>
              </p:ext>
            </p:extLst>
          </p:nvPr>
        </p:nvGraphicFramePr>
        <p:xfrm>
          <a:off x="473045" y="1962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757618"/>
              </p:ext>
            </p:extLst>
          </p:nvPr>
        </p:nvGraphicFramePr>
        <p:xfrm>
          <a:off x="4759655" y="1962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églalap 5"/>
          <p:cNvSpPr/>
          <p:nvPr/>
        </p:nvSpPr>
        <p:spPr>
          <a:xfrm>
            <a:off x="473046" y="4705350"/>
            <a:ext cx="8718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A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METU-n végzett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társadalomtudományok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képzési területen alapképzéses, tanulmányaikat folytató hallgatók aránya a METU-n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(10-27 %) jelentősen elmarad az országos értékektől (39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%).</a:t>
            </a:r>
          </a:p>
          <a:p>
            <a:pPr lvl="0" algn="just">
              <a:spcAft>
                <a:spcPts val="600"/>
              </a:spcAft>
            </a:pP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A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tovább tanuló hallgatók közül országosan átlagosan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évről évre 20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%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folytatja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ugyanabban az intézményben tanulmányait, ahol az alapdiplomáját megszerezte.</a:t>
            </a:r>
          </a:p>
          <a:p>
            <a:pPr lvl="0" algn="just">
              <a:spcAft>
                <a:spcPts val="600"/>
              </a:spcAft>
            </a:pP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Ez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az arány a METU esetében csak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6 és 9 %, az </a:t>
            </a:r>
            <a:r>
              <a:rPr lang="hu-HU" sz="1400" dirty="0">
                <a:solidFill>
                  <a:prstClr val="black"/>
                </a:solidFill>
                <a:latin typeface="Frutiger LT Pro 45 Light"/>
              </a:rPr>
              <a:t>országos  </a:t>
            </a:r>
            <a:r>
              <a:rPr lang="hu-HU" sz="1400" dirty="0" smtClean="0">
                <a:solidFill>
                  <a:prstClr val="black"/>
                </a:solidFill>
                <a:latin typeface="Frutiger LT Pro 45 Light"/>
              </a:rPr>
              <a:t>értékek 50 %-a körül mozognak.</a:t>
            </a:r>
            <a:endParaRPr lang="hu-HU" sz="1400" dirty="0">
              <a:solidFill>
                <a:prstClr val="black"/>
              </a:solidFill>
              <a:latin typeface="Frutiger LT Pro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30163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CEB5-A7A3-4DD2-B39A-B6C8A5B7D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7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5868" y="3421811"/>
            <a:ext cx="8644052" cy="1338449"/>
          </a:xfrm>
        </p:spPr>
        <p:txBody>
          <a:bodyPr/>
          <a:lstStyle/>
          <a:p>
            <a:pPr algn="ctr"/>
            <a:r>
              <a:rPr lang="hu-HU" sz="3600" dirty="0"/>
              <a:t>ÁTLAGBÉR és FEOR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5867" y="4169434"/>
            <a:ext cx="8635465" cy="1914616"/>
          </a:xfrm>
        </p:spPr>
        <p:txBody>
          <a:bodyPr>
            <a:normAutofit/>
          </a:bodyPr>
          <a:lstStyle/>
          <a:p>
            <a:pPr algn="ctr"/>
            <a:r>
              <a:rPr lang="hu-HU" sz="1800" dirty="0" smtClean="0"/>
              <a:t>Alapképzés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8139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73E4-5F77-44C2-8950-D188B334C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2400" dirty="0" smtClean="0"/>
              <a:t>Átlagos jövedelmek az alapképzési területeken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586F3-4384-4AB2-B40C-1F2640138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1800" dirty="0"/>
              <a:t>o</a:t>
            </a:r>
            <a:r>
              <a:rPr lang="hu-HU" sz="1800" dirty="0" smtClean="0"/>
              <a:t>rszágos adatok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FE491-02F4-4872-B396-F9A60C1353A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pPr marL="0" indent="0"/>
            <a:endParaRPr lang="hu-HU" dirty="0"/>
          </a:p>
          <a:p>
            <a:pPr marL="0" indent="0"/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50" y="1762811"/>
            <a:ext cx="8965689" cy="4953747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3384223" y="2837468"/>
            <a:ext cx="25029" cy="96757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>
            <a:off x="1160024" y="4587238"/>
            <a:ext cx="8900" cy="93750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4435397" y="3654209"/>
            <a:ext cx="4628" cy="93302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4137190" y="3481136"/>
            <a:ext cx="1178" cy="113099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1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2400" dirty="0" smtClean="0"/>
              <a:t>Átlagbér és FEOR</a:t>
            </a:r>
            <a:br>
              <a:rPr lang="hu-HU" sz="2400" dirty="0" smtClean="0"/>
            </a:br>
            <a:r>
              <a:rPr lang="hu-HU" sz="2400" dirty="0" smtClean="0"/>
              <a:t>gazdaságtudományok képzési terület</a:t>
            </a:r>
            <a:endParaRPr lang="hu-HU" sz="2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5696466" y="1261936"/>
            <a:ext cx="3595816" cy="486482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országos adatok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pPr algn="ctr"/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Alapképzésben 2017/2018-ban abszolvált hallgatók: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4 726 fő</a:t>
            </a:r>
          </a:p>
          <a:p>
            <a:pPr marL="0" indent="0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Átlagjövedelem: 356 766,- Ft</a:t>
            </a:r>
          </a:p>
          <a:p>
            <a:pPr marL="0" indent="0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Diplomás munkát végez: 63,84 %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79" y="1261935"/>
            <a:ext cx="5206951" cy="5842475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 flipV="1">
            <a:off x="966618" y="5759059"/>
            <a:ext cx="895547" cy="7824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1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 smtClean="0"/>
              <a:t>Országos és METU </a:t>
            </a:r>
            <a:r>
              <a:rPr lang="hu-HU" sz="2400" dirty="0"/>
              <a:t>adatok</a:t>
            </a:r>
            <a:br>
              <a:rPr lang="hu-HU" sz="2400" dirty="0"/>
            </a:br>
            <a:r>
              <a:rPr lang="hu-HU" sz="2400" dirty="0"/>
              <a:t>gazdaságtudományok képzési terület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73579" y="1581666"/>
            <a:ext cx="8572152" cy="2916193"/>
          </a:xfrm>
        </p:spPr>
        <p:txBody>
          <a:bodyPr/>
          <a:lstStyle/>
          <a:p>
            <a:r>
              <a:rPr lang="hu-HU" dirty="0" smtClean="0"/>
              <a:t>						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4294967295"/>
          </p:nvPr>
        </p:nvSpPr>
        <p:spPr>
          <a:xfrm>
            <a:off x="473579" y="4497859"/>
            <a:ext cx="8572152" cy="1926795"/>
          </a:xfrm>
        </p:spPr>
        <p:txBody>
          <a:bodyPr/>
          <a:lstStyle/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Országosan és a METU-n is megfigyelhető a gazdaságtudományok képzési területen végzettek körében a diplomás munkát végzők számának csökkenése, mely egyben a fizetés csökkenését is jelenti. </a:t>
            </a:r>
          </a:p>
          <a:p>
            <a:pPr marL="0" indent="0" algn="just">
              <a:spcAft>
                <a:spcPts val="600"/>
              </a:spcAft>
            </a:pPr>
            <a:r>
              <a:rPr lang="hu-HU" dirty="0" smtClean="0">
                <a:solidFill>
                  <a:schemeClr val="tx1"/>
                </a:solidFill>
              </a:rPr>
              <a:t>A METU-n végzettek között a diplomás munkakörben elhelyezkedettek száma és az átlagjövedelem is az országos átlaghoz képest 10-12 %-kal alacsonyabb.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206744"/>
              </p:ext>
            </p:extLst>
          </p:nvPr>
        </p:nvGraphicFramePr>
        <p:xfrm>
          <a:off x="4628816" y="1346457"/>
          <a:ext cx="4547754" cy="272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470789"/>
              </p:ext>
            </p:extLst>
          </p:nvPr>
        </p:nvGraphicFramePr>
        <p:xfrm>
          <a:off x="84840" y="1405375"/>
          <a:ext cx="4741683" cy="274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2798331"/>
      </p:ext>
    </p:extLst>
  </p:cSld>
  <p:clrMapOvr>
    <a:masterClrMapping/>
  </p:clrMapOvr>
</p:sld>
</file>

<file path=ppt/theme/theme1.xml><?xml version="1.0" encoding="utf-8"?>
<a:theme xmlns:a="http://schemas.openxmlformats.org/drawingml/2006/main" name="Main Cover Slide - No Image B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Slides - BAS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2" id="{7931AC36-1877-49E5-ABAC-8F88A1ABEDED}" vid="{C854D8EE-7F05-47E8-A98D-1933EFB194C7}"/>
    </a:ext>
  </a:extLst>
</a:theme>
</file>

<file path=ppt/theme/theme3.xml><?xml version="1.0" encoding="utf-8"?>
<a:theme xmlns:a="http://schemas.openxmlformats.org/drawingml/2006/main" name="Separator Slide - BA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2" id="{7931AC36-1877-49E5-ABAC-8F88A1ABEDED}" vid="{DEDD535D-4147-4447-ADBA-D8C9E281E4FD}"/>
    </a:ext>
  </a:extLst>
</a:theme>
</file>

<file path=ppt/theme/theme4.xml><?xml version="1.0" encoding="utf-8"?>
<a:theme xmlns:a="http://schemas.openxmlformats.org/drawingml/2006/main" name="End Slide - BA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2" id="{7931AC36-1877-49E5-ABAC-8F88A1ABEDED}" vid="{E99847AF-AE31-458B-97A3-B2D4F59A1A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08C5446A866D94C8C5D6E9280164F3F" ma:contentTypeVersion="2" ma:contentTypeDescription="Új dokumentum létrehozása." ma:contentTypeScope="" ma:versionID="841af5ab7fbcb2a3efd453c89ccf3ff8">
  <xsd:schema xmlns:xsd="http://www.w3.org/2001/XMLSchema" xmlns:xs="http://www.w3.org/2001/XMLSchema" xmlns:p="http://schemas.microsoft.com/office/2006/metadata/properties" xmlns:ns1="http://schemas.microsoft.com/sharepoint/v3" xmlns:ns2="6688fe5c-926b-42de-8918-da085adee5a7" targetNamespace="http://schemas.microsoft.com/office/2006/metadata/properties" ma:root="true" ma:fieldsID="8c91a52999ef072b1f89e82580f15db7" ns1:_="" ns2:_="">
    <xsd:import namespace="http://schemas.microsoft.com/sharepoint/v3"/>
    <xsd:import namespace="6688fe5c-926b-42de-8918-da085adee5a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description="Az Ütemezett kezdődátum egy webhelyoszlop, amelyet a Közzététel szolgáltatás hoz létre. Azt a dátumot és időpontot határozza meg, amikor a lap első alkalommal jelenik meg a webhely látogatóinak." ma:internalName="PublishingStartDate">
      <xsd:simpleType>
        <xsd:restriction base="dms:Unknown"/>
      </xsd:simpleType>
    </xsd:element>
    <xsd:element name="PublishingExpirationDate" ma:index="9" nillable="true" ma:displayName="Ütemezett záródátum" ma:description="Az Ütemezett záródátum egy webhelyoszlop, amelyet a Közzététel szolgáltatás hoz létre. Azt a dátumot és időpontot határozza meg, amely után a lap már nem jelenik meg a webhely látogatóinak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8fe5c-926b-42de-8918-da085adee5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3E2CA6-E9BE-4130-A5C6-413DB84C4F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972496-13B6-4843-BD87-781F320A680B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6688fe5c-926b-42de-8918-da085adee5a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672C6BC-C94F-4937-B386-67C451CAE7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88fe5c-926b-42de-8918-da085adee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Office-téma</Template>
  <TotalTime>2811</TotalTime>
  <Words>2501</Words>
  <Application>Microsoft Office PowerPoint</Application>
  <PresentationFormat>Egyéni</PresentationFormat>
  <Paragraphs>337</Paragraphs>
  <Slides>53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4</vt:i4>
      </vt:variant>
      <vt:variant>
        <vt:lpstr>Diacímek</vt:lpstr>
      </vt:variant>
      <vt:variant>
        <vt:i4>53</vt:i4>
      </vt:variant>
    </vt:vector>
  </HeadingPairs>
  <TitlesOfParts>
    <vt:vector size="66" baseType="lpstr">
      <vt:lpstr>ＭＳ Ｐゴシック</vt:lpstr>
      <vt:lpstr>ＭＳ Ｐゴシック</vt:lpstr>
      <vt:lpstr>Arial</vt:lpstr>
      <vt:lpstr>Calibri</vt:lpstr>
      <vt:lpstr>Frutiger LT Pro 45 Light</vt:lpstr>
      <vt:lpstr>Frutiger LT Pro 46 Light</vt:lpstr>
      <vt:lpstr>Frutiger LT Pro 55 Roman</vt:lpstr>
      <vt:lpstr>Frutiger LT Pro 65</vt:lpstr>
      <vt:lpstr>Times New Roman</vt:lpstr>
      <vt:lpstr>Main Cover Slide - No Image BASE</vt:lpstr>
      <vt:lpstr>Main Slides - BASE </vt:lpstr>
      <vt:lpstr>Separator Slide - BASE</vt:lpstr>
      <vt:lpstr>End Slide - BASE</vt:lpstr>
      <vt:lpstr>Diplomás Pályakövetési Rendszer</vt:lpstr>
      <vt:lpstr>Vezetői összefoglaló</vt:lpstr>
      <vt:lpstr>Tartalom</vt:lpstr>
      <vt:lpstr>Az elemzés forrása</vt:lpstr>
      <vt:lpstr>Az elemzés területei</vt:lpstr>
      <vt:lpstr>ÁTLAGBÉR és FEOR </vt:lpstr>
      <vt:lpstr>Átlagos jövedelmek az alapképzési területeken</vt:lpstr>
      <vt:lpstr>Átlagbér és FEOR gazdaságtudományok képzési terület</vt:lpstr>
      <vt:lpstr> Országos és METU adatok gazdaságtudományok képzési terület </vt:lpstr>
      <vt:lpstr>Átlagbér és FEOR művészet képzési terület</vt:lpstr>
      <vt:lpstr> Országos és METU adatok művészet képzési terület </vt:lpstr>
      <vt:lpstr>Átlagbér és FEOR művészetközvetítés képzési terület</vt:lpstr>
      <vt:lpstr>   Országos és METU adatok művészetközvetítés képzési terület  </vt:lpstr>
      <vt:lpstr>Átlagbér és FEOR társadalomtudomány képzési terület</vt:lpstr>
      <vt:lpstr> Országos és METU adatok társadalomtudomány képzési terület </vt:lpstr>
      <vt:lpstr>ÁTALGBÉR és FEOR </vt:lpstr>
      <vt:lpstr>Átlagos jövedelmek a mesterképzési területeken</vt:lpstr>
      <vt:lpstr>Átlagbér és FEOR gazdaságtudományok képzési terület</vt:lpstr>
      <vt:lpstr> Országos és METU adatok gazdaságtudományok képzési terület </vt:lpstr>
      <vt:lpstr>Átlagbér és FEOR művészet képzési terület</vt:lpstr>
      <vt:lpstr> Országos és METU adatok művészet képzési terület </vt:lpstr>
      <vt:lpstr>Átlagbér és FEOR társadalomtudomány képzési terület</vt:lpstr>
      <vt:lpstr> Országos és METU adatok társadalomtudomány képzési terület </vt:lpstr>
      <vt:lpstr>ELHELYEZKEDÉS</vt:lpstr>
      <vt:lpstr>A képzés utolsó hónapjában dolgozók aránya  2017/18-ban végzettek körében</vt:lpstr>
      <vt:lpstr> A képzés utolsó hónapjában dolgozók aránya </vt:lpstr>
      <vt:lpstr> A képzés utolsó hónapjában dolgozók aránya   METU képzési területenként I. </vt:lpstr>
      <vt:lpstr> A képzés utolsó hónapjában dolgozók aránya   METU képzési területenként II. </vt:lpstr>
      <vt:lpstr> Országos átlagos elhelyezkedési idő  alapképzés után (hónap) 2017/18-ban végzettek </vt:lpstr>
      <vt:lpstr> Átlagos elhelyezkedési idő</vt:lpstr>
      <vt:lpstr> Képzés utáni elhelyezkedési idő  METU képzési területenként I.</vt:lpstr>
      <vt:lpstr>Képzés utáni elhelyezkedési idő  METU képzési területenként II.</vt:lpstr>
      <vt:lpstr>ELHELYEZKEDÉS</vt:lpstr>
      <vt:lpstr>A képzés utolsó hónapjában dolgozók aránya  2017/18-ban végzettek</vt:lpstr>
      <vt:lpstr> A képzés utolsó hónapjában dolgozók aránya </vt:lpstr>
      <vt:lpstr> A képzés utolsó hónapjában dolgozók aránya  képzési területenként</vt:lpstr>
      <vt:lpstr> Átlagos elhelyezkedési idő mesterképzés után (2017/18-ban végzettek) </vt:lpstr>
      <vt:lpstr> Átlagos elhelyezkedési idő</vt:lpstr>
      <vt:lpstr> Képzés utáni elhelyezkedési idő  METU képzési területenként </vt:lpstr>
      <vt:lpstr>PIACI RÉSZESEDÉS  </vt:lpstr>
      <vt:lpstr> A METU piaci részesedése</vt:lpstr>
      <vt:lpstr> A METU piaci részesedése  képzési területenként I. </vt:lpstr>
      <vt:lpstr> A METU piaci részesedése  képzési területenként II. </vt:lpstr>
      <vt:lpstr>PIACI RÉSZESEDÉS</vt:lpstr>
      <vt:lpstr>A METU piaci részesedése </vt:lpstr>
      <vt:lpstr> A METU piaci részesedése  képzési területenként  </vt:lpstr>
      <vt:lpstr>TOVÁBBTANULÁSI ADATOK</vt:lpstr>
      <vt:lpstr>Továbbtanulók aránya</vt:lpstr>
      <vt:lpstr>Továbbtanulók aránya képzési területenként gazdaságtudományok</vt:lpstr>
      <vt:lpstr>Továbbtanulók aránya képzési területenként művészet</vt:lpstr>
      <vt:lpstr>Továbbtanulók aránya képzési területenként művészetközvetítés</vt:lpstr>
      <vt:lpstr>Továbbtanulók aránya képzési területenként társadalomtudományok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Microsoft Office User</dc:creator>
  <cp:lastModifiedBy>Szilassy-Sebestyén Krisztina</cp:lastModifiedBy>
  <cp:revision>207</cp:revision>
  <dcterms:created xsi:type="dcterms:W3CDTF">2021-02-22T12:18:09Z</dcterms:created>
  <dcterms:modified xsi:type="dcterms:W3CDTF">2022-11-22T10:43:51Z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0x010100808C5446A866D94C8C5D6E9280164F3F</vt:lpwstr>
  </property>
</Properties>
</file>